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7"/>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Lst>
  <p:sldSz cx="12192000" cy="6858000"/>
  <p:notesSz cx="6858000" cy="9144000"/>
  <p:photoAlbum/>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B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61631" autoAdjust="0"/>
  </p:normalViewPr>
  <p:slideViewPr>
    <p:cSldViewPr snapToGrid="0">
      <p:cViewPr varScale="1">
        <p:scale>
          <a:sx n="70" d="100"/>
          <a:sy n="70" d="100"/>
        </p:scale>
        <p:origin x="21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he-IL"/>
          </a:p>
        </p:txBody>
      </p:sp>
      <p:sp>
        <p:nvSpPr>
          <p:cNvPr id="3" name="מציין מיקום של תאריך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C0BFC61B-EEA5-481A-B156-98FFCE9B0C21}" type="datetimeFigureOut">
              <a:rPr lang="he-IL" smtClean="0"/>
              <a:t>כ"ד/אייר/תשפ"ב</a:t>
            </a:fld>
            <a:endParaRPr lang="he-IL"/>
          </a:p>
        </p:txBody>
      </p:sp>
      <p:sp>
        <p:nvSpPr>
          <p:cNvPr id="4" name="מציין מיקום של תמונת שקופית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he-IL"/>
          </a:p>
        </p:txBody>
      </p:sp>
      <p:sp>
        <p:nvSpPr>
          <p:cNvPr id="5" name="מציין מיקום של הערו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6" name="מציין מיקום של כותרת תחתונה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he-IL"/>
          </a:p>
        </p:txBody>
      </p:sp>
      <p:sp>
        <p:nvSpPr>
          <p:cNvPr id="7" name="מציין מיקום של מספר שקופית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D4FE9122-B1AF-4B56-AA66-D64BE0AC8AA6}" type="slidenum">
              <a:rPr lang="he-IL" smtClean="0"/>
              <a:t>‹#›</a:t>
            </a:fld>
            <a:endParaRPr lang="he-IL"/>
          </a:p>
        </p:txBody>
      </p:sp>
    </p:spTree>
    <p:extLst>
      <p:ext uri="{BB962C8B-B14F-4D97-AF65-F5344CB8AC3E}">
        <p14:creationId xmlns:p14="http://schemas.microsoft.com/office/powerpoint/2010/main" val="182870428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Cketg_L6E4"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nbcsandiego.com/news/local/plane-crashes-in-santee-in-east-san-diego-county/2740994/" TargetMode="Externa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avidson.weizmann.ac.il/online/askexpert/life_sci/%D7%9E%D7%94%D7%95-%D7%95%D7%A8%D7%98%D7%99%D7%92%D7%95-%D7%99%D7%94%D7%95%D7%93%D7%99%D7%AA"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avidson.weizmann.ac.il/online/askexpert/life_sci/%D7%90%D7%99%D7%9A-%D7%90%D7%9C%D7%9B%D7%95%D7%94%D7%95%D7%9C-%D7%92%D7%95%D7%A8%D7%9D-%D7%9C%D7%95%D7%95%D7%A8%D7%98%D7%99%D7%92%D7%95"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nOsPK1Q3H5g"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youtube.com/watch?v=3FHdC1_Jxc0"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israls.org.il/wp-content/uploads/2019/09/for-print.pdf"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b="1" i="0" u="sng" baseline="0" dirty="0"/>
              <a:t>Start of class</a:t>
            </a:r>
            <a:r>
              <a:rPr lang="en" b="0" i="0" u="none" baseline="0" dirty="0"/>
              <a:t> </a:t>
            </a:r>
          </a:p>
          <a:p>
            <a:pPr marL="0" lvl="0" indent="0" algn="l" rtl="0">
              <a:spcBef>
                <a:spcPts val="0"/>
              </a:spcBef>
              <a:spcAft>
                <a:spcPts val="0"/>
              </a:spcAft>
              <a:buNone/>
            </a:pPr>
            <a:r>
              <a:rPr lang="en" b="0" i="0" u="none" baseline="0" dirty="0"/>
              <a:t>At the start of class, the students will watch a short video we got from the air force. </a:t>
            </a:r>
          </a:p>
          <a:p>
            <a:pPr marL="0" lvl="0" indent="0" algn="l" rtl="0">
              <a:spcBef>
                <a:spcPts val="0"/>
              </a:spcBef>
              <a:spcAft>
                <a:spcPts val="0"/>
              </a:spcAft>
              <a:buNone/>
            </a:pPr>
            <a:r>
              <a:rPr lang="en" b="0" i="0" u="sng" baseline="0" dirty="0">
                <a:solidFill>
                  <a:schemeClr val="hlink"/>
                </a:solidFill>
                <a:hlinkClick r:id="rId3"/>
              </a:rPr>
              <a:t>https://www.youtube.com/watch?v=-Cketg_L6E4</a:t>
            </a:r>
            <a:r>
              <a:rPr lang="en" b="0" i="0" u="none" baseline="0" dirty="0"/>
              <a:t> </a:t>
            </a:r>
          </a:p>
          <a:p>
            <a:pPr marL="0" lvl="0" indent="0" algn="l" rtl="0">
              <a:spcBef>
                <a:spcPts val="0"/>
              </a:spcBef>
              <a:spcAft>
                <a:spcPts val="0"/>
              </a:spcAft>
              <a:buNone/>
            </a:pPr>
            <a:r>
              <a:rPr lang="en" b="0" i="0" u="none" baseline="0" dirty="0"/>
              <a:t>2:00-3:47</a:t>
            </a:r>
          </a:p>
          <a:p>
            <a:pPr marL="0" lvl="0" indent="0" algn="l" rtl="0">
              <a:spcBef>
                <a:spcPts val="0"/>
              </a:spcBef>
              <a:spcAft>
                <a:spcPts val="0"/>
              </a:spcAft>
              <a:buNone/>
            </a:pPr>
            <a:r>
              <a:rPr lang="en" b="0" i="0" u="none" baseline="0" dirty="0"/>
              <a:t>In the video, students will hear a recorded conversation between a pilot and an air traffic controller.</a:t>
            </a:r>
          </a:p>
          <a:p>
            <a:pPr marL="0" lvl="0" indent="0" algn="l" rtl="0">
              <a:spcBef>
                <a:spcPts val="0"/>
              </a:spcBef>
              <a:spcAft>
                <a:spcPts val="0"/>
              </a:spcAft>
              <a:buNone/>
            </a:pPr>
            <a:r>
              <a:rPr lang="en" b="0" i="0" u="none" baseline="0" dirty="0"/>
              <a:t>The tower gives the pilot altitude instructions. The pilot thinks he is climbing, but the tower reports that he is actually descending.</a:t>
            </a:r>
          </a:p>
          <a:p>
            <a:pPr marL="0" lvl="0" indent="0" algn="l" rtl="0">
              <a:spcBef>
                <a:spcPts val="0"/>
              </a:spcBef>
              <a:spcAft>
                <a:spcPts val="0"/>
              </a:spcAft>
              <a:buNone/>
            </a:pPr>
            <a:r>
              <a:rPr lang="en" b="0" i="0" u="none" baseline="0" dirty="0"/>
              <a:t>The incident ended with the plane crashing.</a:t>
            </a:r>
          </a:p>
          <a:p>
            <a:pPr marL="0" lvl="0" indent="0" algn="r" rtl="0">
              <a:spcBef>
                <a:spcPts val="0"/>
              </a:spcBef>
              <a:spcAft>
                <a:spcPts val="0"/>
              </a:spcAft>
              <a:buNone/>
            </a:pPr>
            <a:endParaRPr lang="en" dirty="0"/>
          </a:p>
          <a:p>
            <a:pPr marL="0" lvl="0" indent="0" algn="l" rtl="0">
              <a:spcBef>
                <a:spcPts val="0"/>
              </a:spcBef>
              <a:spcAft>
                <a:spcPts val="0"/>
              </a:spcAft>
              <a:buNone/>
            </a:pPr>
            <a:r>
              <a:rPr lang="en" b="0" i="0" u="none" baseline="0" dirty="0"/>
              <a:t>The aim of showing the video is</a:t>
            </a:r>
          </a:p>
          <a:p>
            <a:pPr marL="457200" lvl="0" indent="-298450" algn="l" rtl="0">
              <a:spcBef>
                <a:spcPts val="0"/>
              </a:spcBef>
              <a:spcAft>
                <a:spcPts val="0"/>
              </a:spcAft>
              <a:buSzPts val="1100"/>
              <a:buChar char="-"/>
            </a:pPr>
            <a:r>
              <a:rPr lang="en" b="0" i="0" u="none" baseline="0" dirty="0"/>
              <a:t>to spark the students’ </a:t>
            </a:r>
            <a:r>
              <a:rPr lang="en" b="1" i="0" u="none" baseline="0" dirty="0"/>
              <a:t>curiosity and interest</a:t>
            </a:r>
            <a:r>
              <a:rPr lang="en" b="0" i="0" u="none" baseline="0" dirty="0"/>
              <a:t> by </a:t>
            </a:r>
          </a:p>
          <a:p>
            <a:pPr marL="457200" lvl="0" indent="-298450" algn="l" rtl="0">
              <a:spcBef>
                <a:spcPts val="0"/>
              </a:spcBef>
              <a:spcAft>
                <a:spcPts val="0"/>
              </a:spcAft>
              <a:buSzPts val="1100"/>
              <a:buChar char="-"/>
            </a:pPr>
            <a:r>
              <a:rPr lang="en" b="0" i="0" u="none" baseline="0" dirty="0"/>
              <a:t>showing how the content of the lesson applies to real-life situations. </a:t>
            </a:r>
          </a:p>
          <a:p>
            <a:pPr marL="0" lvl="0" indent="0" algn="l" rtl="0">
              <a:spcBef>
                <a:spcPts val="0"/>
              </a:spcBef>
              <a:spcAft>
                <a:spcPts val="0"/>
              </a:spcAft>
              <a:buNone/>
            </a:pPr>
            <a:endParaRPr lang="en" dirty="0"/>
          </a:p>
          <a:p>
            <a:pPr marL="0" lvl="0" indent="0" algn="l" rtl="0">
              <a:spcBef>
                <a:spcPts val="0"/>
              </a:spcBef>
              <a:spcAft>
                <a:spcPts val="0"/>
              </a:spcAft>
              <a:buNone/>
            </a:pPr>
            <a:r>
              <a:rPr lang="en" b="1" i="0" u="sng" baseline="0" dirty="0"/>
              <a:t>Discussion: from description to hypothesis</a:t>
            </a:r>
          </a:p>
          <a:p>
            <a:pPr marL="0" lvl="0" indent="0" algn="l" rtl="0">
              <a:spcBef>
                <a:spcPts val="0"/>
              </a:spcBef>
              <a:spcAft>
                <a:spcPts val="0"/>
              </a:spcAft>
              <a:buNone/>
            </a:pPr>
            <a:r>
              <a:rPr lang="en" b="0" i="0" u="none" baseline="0" dirty="0"/>
              <a:t>After watching the video, have a class discussion around the following points:</a:t>
            </a:r>
          </a:p>
          <a:p>
            <a:pPr marL="0" lvl="0" indent="0" algn="l" rtl="0">
              <a:spcBef>
                <a:spcPts val="0"/>
              </a:spcBef>
              <a:spcAft>
                <a:spcPts val="0"/>
              </a:spcAft>
              <a:buNone/>
            </a:pPr>
            <a:endParaRPr lang="en" dirty="0"/>
          </a:p>
          <a:p>
            <a:pPr marL="457200" lvl="0" indent="-298450" algn="l" rtl="0">
              <a:spcBef>
                <a:spcPts val="0"/>
              </a:spcBef>
              <a:spcAft>
                <a:spcPts val="0"/>
              </a:spcAft>
              <a:buSzPts val="1100"/>
              <a:buChar char="-"/>
            </a:pPr>
            <a:r>
              <a:rPr lang="en" b="0" i="0" u="sng" baseline="0" dirty="0"/>
              <a:t>Step 1: Just describe what you’ve seen</a:t>
            </a:r>
          </a:p>
          <a:p>
            <a:pPr marL="158750" lvl="0" indent="0" algn="l" rtl="0">
              <a:spcBef>
                <a:spcPts val="0"/>
              </a:spcBef>
              <a:spcAft>
                <a:spcPts val="0"/>
              </a:spcAft>
              <a:buSzPts val="1100"/>
              <a:buNone/>
            </a:pPr>
            <a:endParaRPr lang="en" u="sng" dirty="0"/>
          </a:p>
          <a:p>
            <a:pPr marL="158750" lvl="0" indent="0" algn="l" rtl="0">
              <a:spcBef>
                <a:spcPts val="0"/>
              </a:spcBef>
              <a:spcAft>
                <a:spcPts val="0"/>
              </a:spcAft>
              <a:buSzPts val="1100"/>
              <a:buNone/>
            </a:pPr>
            <a:r>
              <a:rPr lang="en" b="0" i="0" u="none" baseline="0" dirty="0"/>
              <a:t>What happened in the video? </a:t>
            </a:r>
          </a:p>
          <a:p>
            <a:pPr marL="0" lvl="0" indent="0" algn="l" rtl="0">
              <a:spcBef>
                <a:spcPts val="0"/>
              </a:spcBef>
              <a:spcAft>
                <a:spcPts val="0"/>
              </a:spcAft>
              <a:buNone/>
            </a:pPr>
            <a:r>
              <a:rPr lang="en" b="0" i="0" u="none" baseline="0" dirty="0"/>
              <a:t>Make sure you stress that the video is a </a:t>
            </a:r>
            <a:r>
              <a:rPr lang="en" b="1" i="0" u="none" baseline="0" dirty="0"/>
              <a:t>recording</a:t>
            </a:r>
            <a:r>
              <a:rPr lang="en" b="0" i="0" u="none" baseline="0" dirty="0"/>
              <a:t> of the event as it happened. </a:t>
            </a:r>
          </a:p>
          <a:p>
            <a:pPr marL="0" lvl="0" indent="0" algn="l" rtl="0">
              <a:spcBef>
                <a:spcPts val="0"/>
              </a:spcBef>
              <a:spcAft>
                <a:spcPts val="0"/>
              </a:spcAft>
              <a:buNone/>
            </a:pPr>
            <a:r>
              <a:rPr lang="en" b="0" i="0" u="none" baseline="0" dirty="0"/>
              <a:t>Explain that when we try to understand a phenomenon, be it an event or a scientific experiment, the first step is to describe the event or the results </a:t>
            </a:r>
            <a:r>
              <a:rPr lang="en" b="1" i="0" u="sng" baseline="0" dirty="0"/>
              <a:t>without trying to explain them</a:t>
            </a:r>
            <a:r>
              <a:rPr lang="en" b="0" i="0" u="none" baseline="0" dirty="0"/>
              <a:t>.</a:t>
            </a:r>
          </a:p>
          <a:p>
            <a:pPr marL="0" lvl="0" indent="0" algn="l" rtl="0">
              <a:spcBef>
                <a:spcPts val="0"/>
              </a:spcBef>
              <a:spcAft>
                <a:spcPts val="0"/>
              </a:spcAft>
              <a:buNone/>
            </a:pPr>
            <a:r>
              <a:rPr lang="en" b="0" i="0" u="none" baseline="0" dirty="0"/>
              <a:t>At this point, it is important that the students </a:t>
            </a:r>
            <a:r>
              <a:rPr lang="en" b="1" i="0" u="none" baseline="0" dirty="0"/>
              <a:t>describe what they have seen and heard in as much detail as possible</a:t>
            </a:r>
            <a:r>
              <a:rPr lang="en" b="0" i="0" u="none" baseline="0" dirty="0"/>
              <a:t>.</a:t>
            </a:r>
            <a:r>
              <a:rPr lang="en" b="1" i="0" u="none" baseline="0" dirty="0"/>
              <a:t> Tell the students that for now, their goal is to provide a description—nothing beyond that.</a:t>
            </a:r>
          </a:p>
          <a:p>
            <a:pPr marL="0" lvl="0" indent="0" algn="l" rtl="0">
              <a:spcBef>
                <a:spcPts val="0"/>
              </a:spcBef>
              <a:spcAft>
                <a:spcPts val="0"/>
              </a:spcAft>
              <a:buNone/>
            </a:pPr>
            <a:r>
              <a:rPr lang="en" b="0" i="0" u="none" baseline="0" dirty="0"/>
              <a:t>You can sum up the students’ descriptions of the video in points on a whiteboard or a smartboard.</a:t>
            </a:r>
          </a:p>
          <a:p>
            <a:pPr marL="0" lvl="0" indent="0" algn="l" rtl="0">
              <a:spcBef>
                <a:spcPts val="0"/>
              </a:spcBef>
              <a:spcAft>
                <a:spcPts val="0"/>
              </a:spcAft>
              <a:buNone/>
            </a:pPr>
            <a:endParaRPr lang="en" dirty="0"/>
          </a:p>
          <a:p>
            <a:pPr marL="457200" lvl="0" indent="-298450" algn="l" rtl="0">
              <a:spcBef>
                <a:spcPts val="0"/>
              </a:spcBef>
              <a:spcAft>
                <a:spcPts val="0"/>
              </a:spcAft>
              <a:buSzPts val="1100"/>
              <a:buChar char="-"/>
            </a:pPr>
            <a:r>
              <a:rPr lang="en" b="0" i="0" u="none" baseline="0" dirty="0"/>
              <a:t>The tower controller gives the pilot flight instructions.</a:t>
            </a:r>
          </a:p>
          <a:p>
            <a:pPr marL="457200" lvl="0" indent="-298450" algn="l" rtl="0">
              <a:spcBef>
                <a:spcPts val="0"/>
              </a:spcBef>
              <a:spcAft>
                <a:spcPts val="0"/>
              </a:spcAft>
              <a:buSzPts val="1100"/>
              <a:buChar char="-"/>
            </a:pPr>
            <a:r>
              <a:rPr lang="en" b="0" i="0" u="none" baseline="0" dirty="0"/>
              <a:t>The tower controller tells the pilot to climb.</a:t>
            </a:r>
          </a:p>
          <a:p>
            <a:pPr marL="457200" lvl="0" indent="-298450" algn="l" rtl="0">
              <a:spcBef>
                <a:spcPts val="0"/>
              </a:spcBef>
              <a:spcAft>
                <a:spcPts val="0"/>
              </a:spcAft>
              <a:buSzPts val="1100"/>
              <a:buChar char="-"/>
            </a:pPr>
            <a:r>
              <a:rPr lang="en" b="0" i="0" u="none" baseline="0" dirty="0"/>
              <a:t>The pilot confirms that he is gaining altitude.</a:t>
            </a:r>
          </a:p>
          <a:p>
            <a:pPr marL="457200" lvl="0" indent="-298450" algn="l" rtl="0">
              <a:spcBef>
                <a:spcPts val="0"/>
              </a:spcBef>
              <a:spcAft>
                <a:spcPts val="0"/>
              </a:spcAft>
              <a:buSzPts val="1100"/>
              <a:buChar char="-"/>
            </a:pPr>
            <a:r>
              <a:rPr lang="en" b="0" i="0" u="none" baseline="0" dirty="0"/>
              <a:t>The controller warns the pilot that he needs to climb and that he appears to be losing altitude.</a:t>
            </a:r>
          </a:p>
          <a:p>
            <a:pPr marL="457200" lvl="0" indent="-298450" algn="l" rtl="0">
              <a:spcBef>
                <a:spcPts val="0"/>
              </a:spcBef>
              <a:spcAft>
                <a:spcPts val="0"/>
              </a:spcAft>
              <a:buSzPts val="1100"/>
              <a:buChar char="-"/>
            </a:pPr>
            <a:r>
              <a:rPr lang="en" b="0" i="0" u="none" baseline="0" dirty="0"/>
              <a:t>The controller asks the pilot to climb immediately.</a:t>
            </a:r>
          </a:p>
          <a:p>
            <a:pPr marL="457200" lvl="0" indent="-298450" algn="l" rtl="0">
              <a:spcBef>
                <a:spcPts val="0"/>
              </a:spcBef>
              <a:spcAft>
                <a:spcPts val="0"/>
              </a:spcAft>
              <a:buSzPts val="1100"/>
              <a:buChar char="-"/>
            </a:pPr>
            <a:r>
              <a:rPr lang="en" b="0" i="0" u="none" baseline="0" dirty="0"/>
              <a:t>The pilot repeats his confirmation that he is climbing. </a:t>
            </a:r>
          </a:p>
          <a:p>
            <a:pPr marL="457200" lvl="0" indent="-298450" algn="l" rtl="0">
              <a:spcBef>
                <a:spcPts val="0"/>
              </a:spcBef>
              <a:spcAft>
                <a:spcPts val="0"/>
              </a:spcAft>
              <a:buSzPts val="1100"/>
              <a:buChar char="-"/>
            </a:pPr>
            <a:r>
              <a:rPr lang="en" b="0" i="0" u="none" baseline="0" dirty="0"/>
              <a:t>The controller warns the pilot again that he is descending.</a:t>
            </a:r>
          </a:p>
          <a:p>
            <a:pPr marL="457200" lvl="0" indent="-298450" algn="l" rtl="0">
              <a:spcBef>
                <a:spcPts val="0"/>
              </a:spcBef>
              <a:spcAft>
                <a:spcPts val="0"/>
              </a:spcAft>
              <a:buSzPts val="1100"/>
              <a:buChar char="-"/>
            </a:pPr>
            <a:r>
              <a:rPr lang="en" b="0" i="0" u="none" baseline="0" dirty="0"/>
              <a:t>The plane crashes into a residential neighborhood.</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(Optional: a video showing news coverage of the crash)</a:t>
            </a:r>
            <a:endParaRPr lang="en" sz="1400" dirty="0">
              <a:solidFill>
                <a:schemeClr val="dk1"/>
              </a:solidFill>
            </a:endParaRPr>
          </a:p>
          <a:p>
            <a:pPr marL="0" lvl="0" indent="0" algn="l" rtl="0">
              <a:spcBef>
                <a:spcPts val="0"/>
              </a:spcBef>
              <a:spcAft>
                <a:spcPts val="0"/>
              </a:spcAft>
              <a:buNone/>
            </a:pPr>
            <a:r>
              <a:rPr lang="en" sz="1400" b="0" i="0" u="sng" baseline="0" dirty="0">
                <a:solidFill>
                  <a:schemeClr val="hlink"/>
                </a:solidFill>
                <a:hlinkClick r:id="rId4"/>
              </a:rPr>
              <a:t>https://www.nbcsandiego.com/news/local/plane-crashes-in-santee-in-east-san-diego-county/2740994/</a:t>
            </a:r>
            <a:endParaRPr lang="en" sz="1400" dirty="0">
              <a:solidFill>
                <a:schemeClr val="dk1"/>
              </a:solidFill>
            </a:endParaRPr>
          </a:p>
          <a:p>
            <a:pPr marL="0" lvl="0" indent="0" algn="l" rtl="0">
              <a:spcBef>
                <a:spcPts val="0"/>
              </a:spcBef>
              <a:spcAft>
                <a:spcPts val="0"/>
              </a:spcAft>
              <a:buNone/>
            </a:pPr>
            <a:endParaRPr lang="en" sz="1400" dirty="0">
              <a:solidFill>
                <a:schemeClr val="dk1"/>
              </a:solidFill>
            </a:endParaRPr>
          </a:p>
          <a:p>
            <a:pPr marL="0" lvl="0" indent="0" algn="l" rtl="0">
              <a:spcBef>
                <a:spcPts val="0"/>
              </a:spcBef>
              <a:spcAft>
                <a:spcPts val="0"/>
              </a:spcAft>
              <a:buNone/>
            </a:pPr>
            <a:endParaRPr lang="en" dirty="0"/>
          </a:p>
          <a:p>
            <a:pPr marL="0" lvl="0" indent="0" algn="l" rtl="0">
              <a:spcBef>
                <a:spcPts val="0"/>
              </a:spcBef>
              <a:spcAft>
                <a:spcPts val="0"/>
              </a:spcAft>
              <a:buNone/>
            </a:pPr>
            <a:r>
              <a:rPr lang="en" b="0" i="0" u="none" baseline="0" dirty="0"/>
              <a:t>Discussion continues in next slides.</a:t>
            </a:r>
          </a:p>
          <a:p>
            <a:pPr marL="0" lvl="0" indent="0" algn="l" rtl="0">
              <a:spcBef>
                <a:spcPts val="0"/>
              </a:spcBef>
              <a:spcAft>
                <a:spcPts val="0"/>
              </a:spcAft>
              <a:buNone/>
            </a:pPr>
            <a:endParaRPr lang="en" b="1" dirty="0"/>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3</a:t>
            </a:fld>
            <a:endParaRPr lang="he-IL"/>
          </a:p>
        </p:txBody>
      </p:sp>
    </p:spTree>
    <p:extLst>
      <p:ext uri="{BB962C8B-B14F-4D97-AF65-F5344CB8AC3E}">
        <p14:creationId xmlns:p14="http://schemas.microsoft.com/office/powerpoint/2010/main" val="9233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sz="1200" b="1" i="0" u="none" baseline="0" dirty="0">
                <a:solidFill>
                  <a:srgbClr val="202122"/>
                </a:solidFill>
                <a:highlight>
                  <a:srgbClr val="FFFFFF"/>
                </a:highlight>
              </a:rPr>
              <a:t>What do we use to orient ourselves in space?</a:t>
            </a:r>
          </a:p>
          <a:p>
            <a:pPr marL="457200" lvl="0" indent="-304800" algn="l" rtl="0">
              <a:spcBef>
                <a:spcPts val="0"/>
              </a:spcBef>
              <a:spcAft>
                <a:spcPts val="0"/>
              </a:spcAft>
              <a:buClr>
                <a:srgbClr val="202122"/>
              </a:buClr>
              <a:buSzPts val="1200"/>
              <a:buChar char="●"/>
            </a:pPr>
            <a:r>
              <a:rPr lang="en" sz="1200" b="0" i="0" u="none" baseline="0" dirty="0">
                <a:solidFill>
                  <a:srgbClr val="202122"/>
                </a:solidFill>
                <a:highlight>
                  <a:srgbClr val="FFFFFF"/>
                </a:highlight>
              </a:rPr>
              <a:t>Our sight</a:t>
            </a:r>
          </a:p>
          <a:p>
            <a:pPr marL="457200" lvl="0" indent="-304800" algn="l" rtl="0">
              <a:spcBef>
                <a:spcPts val="0"/>
              </a:spcBef>
              <a:spcAft>
                <a:spcPts val="0"/>
              </a:spcAft>
              <a:buClr>
                <a:srgbClr val="202122"/>
              </a:buClr>
              <a:buSzPts val="1200"/>
              <a:buChar char="●"/>
            </a:pPr>
            <a:r>
              <a:rPr lang="en" sz="1200" b="0" i="0" u="none" baseline="0" dirty="0">
                <a:solidFill>
                  <a:srgbClr val="202122"/>
                </a:solidFill>
                <a:highlight>
                  <a:srgbClr val="FFFFFF"/>
                </a:highlight>
              </a:rPr>
              <a:t>Our sense of balance, controlled by a system found in our inner ear, called the vestibular system (More on this in the next slides).</a:t>
            </a:r>
          </a:p>
          <a:p>
            <a:pPr marL="457200" lvl="0" indent="-304800" algn="l" rtl="0">
              <a:spcBef>
                <a:spcPts val="0"/>
              </a:spcBef>
              <a:spcAft>
                <a:spcPts val="0"/>
              </a:spcAft>
              <a:buClr>
                <a:srgbClr val="202122"/>
              </a:buClr>
              <a:buSzPts val="1200"/>
              <a:buChar char="●"/>
            </a:pPr>
            <a:r>
              <a:rPr lang="en" sz="1200" b="0" i="0" u="none" baseline="0" dirty="0">
                <a:solidFill>
                  <a:srgbClr val="202122"/>
                </a:solidFill>
                <a:highlight>
                  <a:srgbClr val="FFFFFF"/>
                </a:highlight>
              </a:rPr>
              <a:t>Sensors in our muscles, which detect our body’s position (e.g. standing or sitting) and send the information to the brain</a:t>
            </a: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r>
              <a:rPr lang="en" sz="1200" b="0" i="0" u="none" baseline="0" dirty="0">
                <a:solidFill>
                  <a:srgbClr val="202122"/>
                </a:solidFill>
                <a:highlight>
                  <a:srgbClr val="FFFFFF"/>
                </a:highlight>
              </a:rPr>
              <a:t>These mechanisms can be disrupted in various situations, including:</a:t>
            </a:r>
          </a:p>
          <a:p>
            <a:pPr marL="0" lvl="0" indent="0" algn="l" rtl="0">
              <a:spcBef>
                <a:spcPts val="0"/>
              </a:spcBef>
              <a:spcAft>
                <a:spcPts val="0"/>
              </a:spcAft>
              <a:buNone/>
            </a:pPr>
            <a:endParaRPr lang="en" sz="1200" dirty="0">
              <a:solidFill>
                <a:srgbClr val="202122"/>
              </a:solidFill>
              <a:highlight>
                <a:srgbClr val="FFFFFF"/>
              </a:highlight>
            </a:endParaRPr>
          </a:p>
          <a:p>
            <a:pPr marL="457200" lvl="0" indent="-304800" algn="l" rtl="0">
              <a:spcBef>
                <a:spcPts val="0"/>
              </a:spcBef>
              <a:spcAft>
                <a:spcPts val="0"/>
              </a:spcAft>
              <a:buClr>
                <a:srgbClr val="202122"/>
              </a:buClr>
              <a:buSzPts val="1200"/>
              <a:buAutoNum type="arabicParenR"/>
            </a:pPr>
            <a:r>
              <a:rPr lang="en" sz="1200" b="1" i="0" u="none" baseline="0" dirty="0">
                <a:solidFill>
                  <a:srgbClr val="202122"/>
                </a:solidFill>
                <a:highlight>
                  <a:srgbClr val="FFFFFF"/>
                </a:highlight>
              </a:rPr>
              <a:t>Sea sickness:</a:t>
            </a:r>
            <a:r>
              <a:rPr lang="en" sz="1200" b="0" i="0" u="none" baseline="0" dirty="0">
                <a:solidFill>
                  <a:srgbClr val="202122"/>
                </a:solidFill>
                <a:highlight>
                  <a:srgbClr val="FFFFFF"/>
                </a:highlight>
              </a:rPr>
              <a:t> This usually happens when different mechanisms send conflicting data to the brain. The result: </a:t>
            </a:r>
            <a:r>
              <a:rPr lang="en" sz="1200" b="1" i="0" u="none" baseline="0" dirty="0">
                <a:solidFill>
                  <a:srgbClr val="202122"/>
                </a:solidFill>
                <a:highlight>
                  <a:srgbClr val="FFFFFF"/>
                </a:highlight>
              </a:rPr>
              <a:t>dizziness and nausea</a:t>
            </a:r>
            <a:r>
              <a:rPr lang="en" sz="1200" b="0" i="0" u="none" baseline="0" dirty="0">
                <a:solidFill>
                  <a:srgbClr val="202122"/>
                </a:solidFill>
                <a:highlight>
                  <a:srgbClr val="FFFFFF"/>
                </a:highlight>
              </a:rPr>
              <a:t>.</a:t>
            </a:r>
          </a:p>
          <a:p>
            <a:pPr marL="457200" lvl="0" indent="-304800" algn="l" rtl="0">
              <a:spcBef>
                <a:spcPts val="0"/>
              </a:spcBef>
              <a:spcAft>
                <a:spcPts val="0"/>
              </a:spcAft>
              <a:buClr>
                <a:srgbClr val="202122"/>
              </a:buClr>
              <a:buSzPts val="1200"/>
              <a:buAutoNum type="arabicParenR"/>
            </a:pPr>
            <a:r>
              <a:rPr lang="en" sz="1200" b="1" i="0" u="none" baseline="0" dirty="0"/>
              <a:t>Vertigo (caused by a medical condition) </a:t>
            </a:r>
            <a:r>
              <a:rPr lang="en" sz="1200" b="1" i="0" u="none" baseline="0" dirty="0">
                <a:solidFill>
                  <a:srgbClr val="202122"/>
                </a:solidFill>
                <a:highlight>
                  <a:srgbClr val="FFFFFF"/>
                </a:highlight>
              </a:rPr>
              <a:t>This refers to loss of balance and spatial orientation caused by physiological problems in the inner ear.</a:t>
            </a:r>
            <a:r>
              <a:rPr lang="en" sz="1200" b="0" i="0" u="none" baseline="0" dirty="0">
                <a:solidFill>
                  <a:srgbClr val="202122"/>
                </a:solidFill>
                <a:highlight>
                  <a:srgbClr val="FFFFFF"/>
                </a:highlight>
              </a:rPr>
              <a:t> The students experienced a similar, temporary state when they made themselves dizzy by spinning around.</a:t>
            </a:r>
          </a:p>
          <a:p>
            <a:pPr marL="457200" lvl="0" indent="-304800" algn="l" rtl="0">
              <a:spcBef>
                <a:spcPts val="0"/>
              </a:spcBef>
              <a:spcAft>
                <a:spcPts val="0"/>
              </a:spcAft>
              <a:buClr>
                <a:srgbClr val="202122"/>
              </a:buClr>
              <a:buSzPts val="1200"/>
              <a:buAutoNum type="arabicParenR"/>
            </a:pPr>
            <a:r>
              <a:rPr lang="en" sz="1200" b="1" i="0" u="none" baseline="0" dirty="0">
                <a:solidFill>
                  <a:srgbClr val="202122"/>
                </a:solidFill>
                <a:highlight>
                  <a:srgbClr val="FFFFFF"/>
                </a:highlight>
              </a:rPr>
              <a:t>Vertigo caused by diving or flying</a:t>
            </a: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r>
              <a:rPr lang="en" sz="1200" b="1" i="0" u="none" baseline="0" dirty="0">
                <a:solidFill>
                  <a:srgbClr val="202122"/>
                </a:solidFill>
                <a:highlight>
                  <a:srgbClr val="FFFFFF"/>
                </a:highlight>
              </a:rPr>
              <a:t>When do divers and pilots get vertigo?</a:t>
            </a:r>
          </a:p>
          <a:p>
            <a:pPr marL="457200" lvl="0" indent="-304800" algn="l" rtl="0">
              <a:spcBef>
                <a:spcPts val="0"/>
              </a:spcBef>
              <a:spcAft>
                <a:spcPts val="0"/>
              </a:spcAft>
              <a:buSzPts val="1200"/>
              <a:buChar char="-"/>
            </a:pPr>
            <a:r>
              <a:rPr lang="en" sz="1200" b="0" i="0" u="none" baseline="0" dirty="0">
                <a:solidFill>
                  <a:srgbClr val="202122"/>
                </a:solidFill>
                <a:highlight>
                  <a:srgbClr val="FFFFFF"/>
                </a:highlight>
              </a:rPr>
              <a:t>When pilots cannot see clearly, like when they fly through thick clouds or fog, or when they fly at night, especially over water and when there is no moon.</a:t>
            </a:r>
            <a:endParaRPr lang="en" sz="1200" dirty="0">
              <a:solidFill>
                <a:schemeClr val="dk1"/>
              </a:solidFill>
            </a:endParaRPr>
          </a:p>
          <a:p>
            <a:pPr marL="0" lvl="0" indent="0" algn="l" rtl="0">
              <a:spcBef>
                <a:spcPts val="0"/>
              </a:spcBef>
              <a:spcAft>
                <a:spcPts val="0"/>
              </a:spcAft>
              <a:buNone/>
            </a:pPr>
            <a:r>
              <a:rPr lang="en" sz="1200" b="0" i="0" u="none" baseline="0" dirty="0">
                <a:solidFill>
                  <a:srgbClr val="202122"/>
                </a:solidFill>
                <a:highlight>
                  <a:srgbClr val="FFFFFF"/>
                </a:highlight>
              </a:rPr>
              <a:t>Pilots experience vertigo during flights because their brains misinterpret the information they receive from their inner ear.</a:t>
            </a:r>
          </a:p>
          <a:p>
            <a:pPr marL="0" lvl="0" indent="0" algn="l" rtl="0">
              <a:spcBef>
                <a:spcPts val="0"/>
              </a:spcBef>
              <a:spcAft>
                <a:spcPts val="0"/>
              </a:spcAft>
              <a:buNone/>
            </a:pPr>
            <a:r>
              <a:rPr lang="en" sz="1200" b="0" i="0" u="none" baseline="0" dirty="0">
                <a:solidFill>
                  <a:srgbClr val="202122"/>
                </a:solidFill>
                <a:highlight>
                  <a:srgbClr val="FFFFFF"/>
                </a:highlight>
              </a:rPr>
              <a:t>Divers experience vertigo because of pressure issues in their middle or inner ear.</a:t>
            </a: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b="1" dirty="0">
              <a:solidFill>
                <a:srgbClr val="202122"/>
              </a:solidFill>
              <a:highlight>
                <a:srgbClr val="FFFFFF"/>
              </a:highlight>
            </a:endParaRPr>
          </a:p>
          <a:p>
            <a:pPr marL="0" lvl="0" indent="0" algn="l" rtl="0">
              <a:spcBef>
                <a:spcPts val="0"/>
              </a:spcBef>
              <a:spcAft>
                <a:spcPts val="0"/>
              </a:spcAft>
              <a:buNone/>
            </a:pPr>
            <a:r>
              <a:rPr lang="en" sz="1200" b="1" i="0" u="none" baseline="0" dirty="0">
                <a:solidFill>
                  <a:srgbClr val="2C2F34"/>
                </a:solidFill>
                <a:highlight>
                  <a:srgbClr val="FFFFFF"/>
                </a:highlight>
              </a:rPr>
              <a:t>Vertigo is therefore a symptom of vestibular disruption.</a:t>
            </a:r>
            <a:endParaRPr lang="en" sz="1200" b="1" dirty="0">
              <a:solidFill>
                <a:srgbClr val="202122"/>
              </a:solidFill>
              <a:highlight>
                <a:srgbClr val="FFFFFF"/>
              </a:highlight>
            </a:endParaRPr>
          </a:p>
          <a:p>
            <a:pPr marL="0" lvl="0" indent="0" algn="l" rtl="0">
              <a:spcBef>
                <a:spcPts val="0"/>
              </a:spcBef>
              <a:spcAft>
                <a:spcPts val="0"/>
              </a:spcAft>
              <a:buNone/>
            </a:pPr>
            <a:r>
              <a:rPr lang="en" sz="1200" b="1" i="0" u="none" baseline="0" dirty="0">
                <a:solidFill>
                  <a:srgbClr val="202122"/>
                </a:solidFill>
                <a:highlight>
                  <a:srgbClr val="FFFFFF"/>
                </a:highlight>
              </a:rPr>
              <a:t>Additional information for the teacher:</a:t>
            </a:r>
          </a:p>
          <a:p>
            <a:pPr marL="0" lvl="0" indent="0" algn="l" rtl="0">
              <a:spcBef>
                <a:spcPts val="0"/>
              </a:spcBef>
              <a:spcAft>
                <a:spcPts val="0"/>
              </a:spcAft>
              <a:buNone/>
            </a:pPr>
            <a:r>
              <a:rPr lang="en" sz="1200" b="0" i="0" u="sng" baseline="0" dirty="0">
                <a:solidFill>
                  <a:schemeClr val="hlink"/>
                </a:solidFill>
                <a:highlight>
                  <a:srgbClr val="FFFFFF"/>
                </a:highlight>
                <a:hlinkClick r:id="rId3"/>
              </a:rPr>
              <a:t>An article about vertigo</a:t>
            </a:r>
            <a:r>
              <a:rPr lang="en" sz="1200" b="0" i="0" u="none" baseline="0" dirty="0">
                <a:solidFill>
                  <a:srgbClr val="202122"/>
                </a:solidFill>
                <a:highlight>
                  <a:srgbClr val="FFFFFF"/>
                </a:highlight>
              </a:rPr>
              <a:t> by The Davidson Institute of Science Education.</a:t>
            </a: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13</a:t>
            </a:fld>
            <a:endParaRPr lang="he-IL"/>
          </a:p>
        </p:txBody>
      </p:sp>
    </p:spTree>
    <p:extLst>
      <p:ext uri="{BB962C8B-B14F-4D97-AF65-F5344CB8AC3E}">
        <p14:creationId xmlns:p14="http://schemas.microsoft.com/office/powerpoint/2010/main" val="1849546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sz="1200" b="0" i="0" u="none" baseline="0" dirty="0">
                <a:solidFill>
                  <a:srgbClr val="2C2F34"/>
                </a:solidFill>
                <a:highlight>
                  <a:srgbClr val="FFFFFF"/>
                </a:highlight>
              </a:rPr>
              <a:t>As we have seen, vertigo is a symptom of vestibular disruption.</a:t>
            </a:r>
          </a:p>
          <a:p>
            <a:pPr marL="0" lvl="0" indent="0" algn="l" rtl="0">
              <a:spcBef>
                <a:spcPts val="0"/>
              </a:spcBef>
              <a:spcAft>
                <a:spcPts val="0"/>
              </a:spcAft>
              <a:buNone/>
            </a:pPr>
            <a:endParaRPr lang="en" sz="1200" dirty="0">
              <a:solidFill>
                <a:srgbClr val="2C2F34"/>
              </a:solidFill>
              <a:highlight>
                <a:srgbClr val="FFFFFF"/>
              </a:highlight>
            </a:endParaRPr>
          </a:p>
          <a:p>
            <a:pPr marL="0" lvl="0" indent="0" algn="l" rtl="0">
              <a:spcBef>
                <a:spcPts val="0"/>
              </a:spcBef>
              <a:spcAft>
                <a:spcPts val="0"/>
              </a:spcAft>
              <a:buNone/>
            </a:pPr>
            <a:r>
              <a:rPr lang="en" sz="1200" b="1" i="0" u="none" baseline="0" dirty="0">
                <a:solidFill>
                  <a:srgbClr val="2C2F34"/>
                </a:solidFill>
                <a:highlight>
                  <a:srgbClr val="FFFFFF"/>
                </a:highlight>
              </a:rPr>
              <a:t>What is the vestibular system?</a:t>
            </a:r>
          </a:p>
          <a:p>
            <a:pPr marL="0" lvl="0" indent="0" algn="l" rtl="0">
              <a:spcBef>
                <a:spcPts val="0"/>
              </a:spcBef>
              <a:spcAft>
                <a:spcPts val="0"/>
              </a:spcAft>
              <a:buNone/>
            </a:pPr>
            <a:r>
              <a:rPr lang="en" sz="1200" b="0" i="0" u="none" baseline="0" dirty="0">
                <a:solidFill>
                  <a:schemeClr val="dk1"/>
                </a:solidFill>
                <a:highlight>
                  <a:srgbClr val="FFFFFF"/>
                </a:highlight>
              </a:rPr>
              <a:t>The vestibular system is the primary mechanism that coordinates our sense of balance. It does this by detecting the angle of the head in relation to gravity and sending this information to the brain. </a:t>
            </a:r>
            <a:r>
              <a:rPr lang="en" sz="1200" b="0" i="0" u="none" baseline="0" dirty="0">
                <a:solidFill>
                  <a:srgbClr val="2C2F34"/>
                </a:solidFill>
                <a:highlight>
                  <a:srgbClr val="FFFFFF"/>
                </a:highlight>
              </a:rPr>
              <a:t>The vestibular system’s job is to sense the position of the head, detect head and body movements, and send information to the brain’s balance centers. The vestibular system is found in our inner ears.</a:t>
            </a:r>
          </a:p>
          <a:p>
            <a:pPr marL="0" lvl="0" indent="0" algn="l" rtl="0">
              <a:spcBef>
                <a:spcPts val="0"/>
              </a:spcBef>
              <a:spcAft>
                <a:spcPts val="0"/>
              </a:spcAft>
              <a:buNone/>
            </a:pPr>
            <a:r>
              <a:rPr lang="en" sz="1200" b="0" i="0" u="none" baseline="0" dirty="0">
                <a:solidFill>
                  <a:srgbClr val="2C2F34"/>
                </a:solidFill>
                <a:highlight>
                  <a:srgbClr val="FFFFFF"/>
                </a:highlight>
              </a:rPr>
              <a:t>As we’ve seen, </a:t>
            </a:r>
            <a:r>
              <a:rPr lang="en" sz="1200" b="0" i="0" u="none" baseline="0" dirty="0">
                <a:solidFill>
                  <a:schemeClr val="dk1"/>
                </a:solidFill>
                <a:highlight>
                  <a:schemeClr val="lt1"/>
                </a:highlight>
              </a:rPr>
              <a:t>other signals that help us orient ourselves in space get to the brain from our vision sensory system and our limbs and musculature.</a:t>
            </a:r>
          </a:p>
          <a:p>
            <a:pPr marL="0" lvl="0" indent="0" algn="l" rtl="0">
              <a:spcBef>
                <a:spcPts val="0"/>
              </a:spcBef>
              <a:spcAft>
                <a:spcPts val="0"/>
              </a:spcAft>
              <a:buNone/>
            </a:pPr>
            <a:endParaRPr lang="en" sz="1200" dirty="0">
              <a:solidFill>
                <a:schemeClr val="dk1"/>
              </a:solidFill>
              <a:highlight>
                <a:schemeClr val="lt1"/>
              </a:highlight>
            </a:endParaRPr>
          </a:p>
          <a:p>
            <a:pPr marL="0" lvl="0" indent="0" algn="l" rtl="0">
              <a:spcBef>
                <a:spcPts val="0"/>
              </a:spcBef>
              <a:spcAft>
                <a:spcPts val="0"/>
              </a:spcAft>
              <a:buClr>
                <a:schemeClr val="dk1"/>
              </a:buClr>
              <a:buSzPts val="1100"/>
              <a:buFont typeface="Arial"/>
              <a:buNone/>
            </a:pPr>
            <a:r>
              <a:rPr lang="en" sz="1200" b="1" i="0" u="none" baseline="0" dirty="0">
                <a:solidFill>
                  <a:srgbClr val="2C2F34"/>
                </a:solidFill>
                <a:highlight>
                  <a:schemeClr val="lt1"/>
                </a:highlight>
              </a:rPr>
              <a:t>What does the vestibular system do?</a:t>
            </a:r>
          </a:p>
          <a:p>
            <a:pPr marL="457200" lvl="0" indent="-304800" algn="l" rtl="0">
              <a:spcBef>
                <a:spcPts val="0"/>
              </a:spcBef>
              <a:spcAft>
                <a:spcPts val="0"/>
              </a:spcAft>
              <a:buClr>
                <a:srgbClr val="2C2F34"/>
              </a:buClr>
              <a:buSzPts val="1200"/>
              <a:buChar char="●"/>
            </a:pPr>
            <a:r>
              <a:rPr lang="en" sz="1200" b="0" i="0" u="none" baseline="0" dirty="0">
                <a:solidFill>
                  <a:srgbClr val="2C2F34"/>
                </a:solidFill>
                <a:highlight>
                  <a:schemeClr val="lt1"/>
                </a:highlight>
              </a:rPr>
              <a:t>Receives information about the body’s position and movements and passes it on to the brain.</a:t>
            </a:r>
          </a:p>
          <a:p>
            <a:pPr marL="457200" lvl="0" indent="-304800" algn="l" rtl="0">
              <a:spcBef>
                <a:spcPts val="0"/>
              </a:spcBef>
              <a:spcAft>
                <a:spcPts val="0"/>
              </a:spcAft>
              <a:buClr>
                <a:srgbClr val="2C2F34"/>
              </a:buClr>
              <a:buSzPts val="1200"/>
              <a:buChar char="●"/>
            </a:pPr>
            <a:r>
              <a:rPr lang="en" sz="1200" b="0" i="0" u="none" baseline="0" dirty="0">
                <a:solidFill>
                  <a:srgbClr val="2C2F34"/>
                </a:solidFill>
                <a:highlight>
                  <a:schemeClr val="lt1"/>
                </a:highlight>
              </a:rPr>
              <a:t>Maintains our sense of balance and keeps us steady in gravity.</a:t>
            </a:r>
          </a:p>
          <a:p>
            <a:pPr marL="457200" lvl="0" indent="-304800" algn="l" rtl="0">
              <a:spcBef>
                <a:spcPts val="0"/>
              </a:spcBef>
              <a:spcAft>
                <a:spcPts val="0"/>
              </a:spcAft>
              <a:buClr>
                <a:srgbClr val="2C2F34"/>
              </a:buClr>
              <a:buSzPts val="1200"/>
              <a:buChar char="●"/>
            </a:pPr>
            <a:r>
              <a:rPr lang="en" sz="1200" b="0" i="0" u="none" baseline="0" dirty="0">
                <a:solidFill>
                  <a:srgbClr val="2C2F34"/>
                </a:solidFill>
                <a:highlight>
                  <a:schemeClr val="lt1"/>
                </a:highlight>
              </a:rPr>
              <a:t>Keeps our gaze steady when our head is moving. </a:t>
            </a:r>
          </a:p>
          <a:p>
            <a:pPr marL="0" lvl="0" indent="0" algn="l" rtl="0">
              <a:spcBef>
                <a:spcPts val="0"/>
              </a:spcBef>
              <a:spcAft>
                <a:spcPts val="0"/>
              </a:spcAft>
              <a:buNone/>
            </a:pPr>
            <a:endParaRPr lang="en" sz="1200" dirty="0">
              <a:solidFill>
                <a:srgbClr val="2C2F34"/>
              </a:solidFill>
              <a:highlight>
                <a:schemeClr val="lt1"/>
              </a:highlight>
            </a:endParaRPr>
          </a:p>
          <a:p>
            <a:pPr marL="0" lvl="0" indent="0" algn="l" rtl="0">
              <a:spcBef>
                <a:spcPts val="0"/>
              </a:spcBef>
              <a:spcAft>
                <a:spcPts val="0"/>
              </a:spcAft>
              <a:buClr>
                <a:schemeClr val="dk1"/>
              </a:buClr>
              <a:buSzPts val="1100"/>
              <a:buFont typeface="Arial"/>
              <a:buNone/>
            </a:pPr>
            <a:r>
              <a:rPr lang="en" b="0" i="0" u="none" baseline="0" dirty="0">
                <a:solidFill>
                  <a:schemeClr val="dk1"/>
                </a:solidFill>
              </a:rPr>
              <a:t>The students will now perform a simple activity to demonstrate the importance of the vestibular system for our sense of balance, and its connection to our sense of vision.</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Clr>
                <a:schemeClr val="dk1"/>
              </a:buClr>
              <a:buSzPts val="1100"/>
              <a:buFont typeface="Arial"/>
              <a:buNone/>
            </a:pPr>
            <a:r>
              <a:rPr lang="en" b="0" i="0" u="sng" baseline="0" dirty="0">
                <a:solidFill>
                  <a:schemeClr val="dk1"/>
                </a:solidFill>
              </a:rPr>
              <a:t>Simple balance exercises:</a:t>
            </a:r>
          </a:p>
          <a:p>
            <a:pPr marL="0" lvl="0" indent="0" algn="l" rtl="0">
              <a:spcBef>
                <a:spcPts val="0"/>
              </a:spcBef>
              <a:spcAft>
                <a:spcPts val="0"/>
              </a:spcAft>
              <a:buClr>
                <a:schemeClr val="dk1"/>
              </a:buClr>
              <a:buSzPts val="1100"/>
              <a:buFont typeface="Arial"/>
              <a:buNone/>
            </a:pPr>
            <a:r>
              <a:rPr lang="en" b="0" i="0" u="none" baseline="0" dirty="0">
                <a:solidFill>
                  <a:schemeClr val="dk1"/>
                </a:solidFill>
              </a:rPr>
              <a:t>For example, ask the students to balance a notebook or a book on top of their head, walk in a straight line, stand with their arms outstretched, then close their eyes and maintain that position.</a:t>
            </a:r>
          </a:p>
          <a:p>
            <a:pPr marL="0" lvl="0" indent="0" algn="l" rtl="0">
              <a:spcBef>
                <a:spcPts val="0"/>
              </a:spcBef>
              <a:spcAft>
                <a:spcPts val="0"/>
              </a:spcAft>
              <a:buClr>
                <a:schemeClr val="dk1"/>
              </a:buClr>
              <a:buSzPts val="1100"/>
              <a:buFont typeface="Arial"/>
              <a:buNone/>
            </a:pPr>
            <a:r>
              <a:rPr lang="en" b="0" i="0" u="none" baseline="0" dirty="0">
                <a:solidFill>
                  <a:schemeClr val="dk1"/>
                </a:solidFill>
              </a:rPr>
              <a:t>Discuss: what role does the vestibular system play in these exercises? What information is the vestibular system receiving? How is this related to sight?</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None/>
            </a:pPr>
            <a:r>
              <a:rPr lang="en" b="0" i="0" u="sng" baseline="0" dirty="0">
                <a:solidFill>
                  <a:schemeClr val="dk1"/>
                </a:solidFill>
              </a:rPr>
              <a:t>Coordination between the vestibular system and our sense of sight:</a:t>
            </a:r>
          </a:p>
          <a:p>
            <a:pPr marL="0" lvl="0" indent="0" algn="l" rtl="0">
              <a:spcBef>
                <a:spcPts val="0"/>
              </a:spcBef>
              <a:spcAft>
                <a:spcPts val="0"/>
              </a:spcAft>
              <a:buClr>
                <a:schemeClr val="dk1"/>
              </a:buClr>
              <a:buSzPts val="1100"/>
              <a:buFont typeface="Arial"/>
              <a:buNone/>
            </a:pPr>
            <a:r>
              <a:rPr lang="en" b="0" i="0" u="none" baseline="0" dirty="0">
                <a:solidFill>
                  <a:schemeClr val="dk1"/>
                </a:solidFill>
              </a:rPr>
              <a:t>Ask the students to look at themselves using their smartphone cameras and notice how when they move their heads to the right, their eyes move to the left and vice versa.</a:t>
            </a:r>
          </a:p>
          <a:p>
            <a:pPr marL="0" lvl="0" indent="0" algn="l" rtl="0">
              <a:spcBef>
                <a:spcPts val="0"/>
              </a:spcBef>
              <a:spcAft>
                <a:spcPts val="0"/>
              </a:spcAft>
              <a:buNone/>
            </a:pPr>
            <a:r>
              <a:rPr lang="en" b="0" i="0" u="none" baseline="0" dirty="0">
                <a:solidFill>
                  <a:schemeClr val="dk1"/>
                </a:solidFill>
              </a:rPr>
              <a:t>Why does this happen? The vestibular system senses our head movements. In this case, it makes sure our eyes move in the opposite direction.</a:t>
            </a:r>
          </a:p>
          <a:p>
            <a:pPr marL="0" lvl="0" indent="0" algn="l" rtl="0">
              <a:spcBef>
                <a:spcPts val="0"/>
              </a:spcBef>
              <a:spcAft>
                <a:spcPts val="0"/>
              </a:spcAft>
              <a:buNone/>
            </a:pPr>
            <a:r>
              <a:rPr lang="en" b="0" i="0" u="none" baseline="0" dirty="0">
                <a:solidFill>
                  <a:schemeClr val="dk1"/>
                </a:solidFill>
              </a:rPr>
              <a:t>What is the purpose of moving our eyes in the direction opposite to where our head moves? The purpose of this is to keep our gaze on a fixed point, preventing it from “skipping” from point to point as we move our head.</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Clr>
                <a:schemeClr val="dk1"/>
              </a:buClr>
              <a:buSzPts val="1100"/>
              <a:buFont typeface="Arial"/>
              <a:buNone/>
            </a:pPr>
            <a:r>
              <a:rPr lang="en" b="0" i="0" u="none" baseline="0" dirty="0">
                <a:solidFill>
                  <a:schemeClr val="dk1"/>
                </a:solidFill>
              </a:rPr>
              <a:t>Here’s another example of the connection between the vestibular system and our sense of sight: when we sit in a parked car and see another car moving next to us, it may seem like we are the ones moving. In this case, we misinterpret the visual cues—the moving car—and read them as vestibular cues indicating we are in motion.</a:t>
            </a:r>
          </a:p>
          <a:p>
            <a:pPr marL="0" lvl="0" indent="0" algn="l" rtl="0">
              <a:spcBef>
                <a:spcPts val="0"/>
              </a:spcBef>
              <a:spcAft>
                <a:spcPts val="0"/>
              </a:spcAft>
              <a:buNone/>
            </a:pPr>
            <a:endParaRPr lang="en" sz="1200" dirty="0">
              <a:solidFill>
                <a:srgbClr val="202122"/>
              </a:solidFill>
              <a:highlight>
                <a:srgbClr val="FFFFFF"/>
              </a:highlight>
            </a:endParaRP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14</a:t>
            </a:fld>
            <a:endParaRPr lang="he-IL"/>
          </a:p>
        </p:txBody>
      </p:sp>
    </p:spTree>
    <p:extLst>
      <p:ext uri="{BB962C8B-B14F-4D97-AF65-F5344CB8AC3E}">
        <p14:creationId xmlns:p14="http://schemas.microsoft.com/office/powerpoint/2010/main" val="3139477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 sz="1200" b="1" i="0" u="none" baseline="0" dirty="0">
                <a:solidFill>
                  <a:srgbClr val="2C2F34"/>
                </a:solidFill>
                <a:highlight>
                  <a:schemeClr val="lt1"/>
                </a:highlight>
              </a:rPr>
              <a:t>Anatomy of the vestibular system</a:t>
            </a: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The vestibular system is found in the inner ear.</a:t>
            </a: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It consists of:</a:t>
            </a: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Three canals called “the semicircular canals”: anterior, posterior, and horizontal.</a:t>
            </a: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The utricle</a:t>
            </a:r>
            <a:endParaRPr lang="en" sz="1200" dirty="0">
              <a:solidFill>
                <a:srgbClr val="2C2F34"/>
              </a:solidFill>
              <a:highlight>
                <a:schemeClr val="lt1"/>
              </a:highlight>
            </a:endParaRP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The saccule</a:t>
            </a:r>
          </a:p>
          <a:p>
            <a:pPr marL="0" lvl="0" indent="0" algn="l" rtl="0">
              <a:spcBef>
                <a:spcPts val="0"/>
              </a:spcBef>
              <a:spcAft>
                <a:spcPts val="0"/>
              </a:spcAft>
              <a:buClr>
                <a:schemeClr val="dk1"/>
              </a:buClr>
              <a:buSzPts val="1100"/>
              <a:buFont typeface="Arial"/>
              <a:buNone/>
            </a:pPr>
            <a:endParaRPr lang="en" sz="1200" dirty="0">
              <a:solidFill>
                <a:srgbClr val="2C2F34"/>
              </a:solidFill>
              <a:highlight>
                <a:schemeClr val="lt1"/>
              </a:highlight>
            </a:endParaRP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These structures contain a liquid (called the vestibular fluid) and very fine hairs.</a:t>
            </a:r>
          </a:p>
          <a:p>
            <a:pPr marL="0" lvl="0" indent="0" algn="l" rtl="0">
              <a:spcBef>
                <a:spcPts val="0"/>
              </a:spcBef>
              <a:spcAft>
                <a:spcPts val="0"/>
              </a:spcAft>
              <a:buClr>
                <a:schemeClr val="dk1"/>
              </a:buClr>
              <a:buSzPts val="1100"/>
              <a:buFont typeface="Arial"/>
              <a:buNone/>
            </a:pPr>
            <a:endParaRPr lang="en" sz="1200" dirty="0">
              <a:solidFill>
                <a:srgbClr val="2C2F34"/>
              </a:solidFill>
              <a:highlight>
                <a:schemeClr val="lt1"/>
              </a:highlight>
            </a:endParaRPr>
          </a:p>
          <a:p>
            <a:pPr marL="0" lvl="0" indent="0" algn="l" rtl="0">
              <a:spcBef>
                <a:spcPts val="0"/>
              </a:spcBef>
              <a:spcAft>
                <a:spcPts val="0"/>
              </a:spcAft>
              <a:buNone/>
            </a:pPr>
            <a:r>
              <a:rPr lang="en" sz="1200" b="0" i="0" u="none" baseline="0" dirty="0">
                <a:solidFill>
                  <a:srgbClr val="2C2F34"/>
                </a:solidFill>
                <a:highlight>
                  <a:schemeClr val="lt1"/>
                </a:highlight>
              </a:rPr>
              <a:t>Whenever our head moves, the fluid in the canals moves in the opposite direction to the movement, bending the fine hairs.</a:t>
            </a: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This is how the mechanism detects rotational and linear motion and sends the data to the nervous system, which in turn sends signals to the head and eye muscles to produce the response needed to keep us steady.</a:t>
            </a: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When information from the inner ear does not match the information we receive from our sense of sight (like when we get seasick or when we are in a moving vehicle), we feel nauseated.</a:t>
            </a:r>
          </a:p>
          <a:p>
            <a:pPr marL="0" lvl="0" indent="0" algn="l" rtl="0">
              <a:spcBef>
                <a:spcPts val="0"/>
              </a:spcBef>
              <a:spcAft>
                <a:spcPts val="0"/>
              </a:spcAft>
              <a:buClr>
                <a:schemeClr val="dk1"/>
              </a:buClr>
              <a:buSzPts val="1100"/>
              <a:buFont typeface="Arial"/>
              <a:buNone/>
            </a:pPr>
            <a:endParaRPr lang="en" sz="1200" dirty="0">
              <a:solidFill>
                <a:srgbClr val="2C2F34"/>
              </a:solidFill>
              <a:highlight>
                <a:schemeClr val="lt1"/>
              </a:highlight>
            </a:endParaRPr>
          </a:p>
          <a:p>
            <a:pPr marL="0" lvl="0" indent="0" algn="l" rtl="0">
              <a:spcBef>
                <a:spcPts val="0"/>
              </a:spcBef>
              <a:spcAft>
                <a:spcPts val="0"/>
              </a:spcAft>
              <a:buClr>
                <a:schemeClr val="dk1"/>
              </a:buClr>
              <a:buSzPts val="1100"/>
              <a:buFont typeface="Arial"/>
              <a:buNone/>
            </a:pPr>
            <a:r>
              <a:rPr lang="en" sz="1200" b="1" i="0" u="none" baseline="0" dirty="0">
                <a:solidFill>
                  <a:srgbClr val="2C2F34"/>
                </a:solidFill>
                <a:highlight>
                  <a:schemeClr val="lt1"/>
                </a:highlight>
              </a:rPr>
              <a:t>Alcohol and the vestibular system </a:t>
            </a: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Drinking alcohol can disrupt our sense of balance and cause vertigo. </a:t>
            </a: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Alcohol changes the vestibular fluid’s viscosity, making it much easier for the hairs in the inner ear to move. This makes the brain experience an illusion of movement. The body compensates for this with exaggerated movements that make the intoxicated person even more unsteady.</a:t>
            </a: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People can feel like they or their surroundings are constantly in motion. This sensation intensifies in the dark because darkness prevents people from using visual cues to neutralize the illusion.</a:t>
            </a:r>
          </a:p>
          <a:p>
            <a:pPr marL="0" lvl="0" indent="0" algn="l" rtl="0">
              <a:spcBef>
                <a:spcPts val="0"/>
              </a:spcBef>
              <a:spcAft>
                <a:spcPts val="0"/>
              </a:spcAft>
              <a:buClr>
                <a:schemeClr val="dk1"/>
              </a:buClr>
              <a:buSzPts val="1100"/>
              <a:buFont typeface="Arial"/>
              <a:buNone/>
            </a:pPr>
            <a:endParaRPr lang="en" sz="1200" dirty="0">
              <a:solidFill>
                <a:srgbClr val="2C2F34"/>
              </a:solidFill>
              <a:highlight>
                <a:schemeClr val="lt1"/>
              </a:highlight>
            </a:endParaRPr>
          </a:p>
          <a:p>
            <a:pPr marL="0" lvl="0" indent="0" algn="l" rtl="0">
              <a:spcBef>
                <a:spcPts val="0"/>
              </a:spcBef>
              <a:spcAft>
                <a:spcPts val="0"/>
              </a:spcAft>
              <a:buClr>
                <a:schemeClr val="dk1"/>
              </a:buClr>
              <a:buSzPts val="1100"/>
              <a:buFont typeface="Arial"/>
              <a:buNone/>
            </a:pPr>
            <a:endParaRPr lang="en" sz="1200" dirty="0">
              <a:solidFill>
                <a:srgbClr val="2C2F34"/>
              </a:solidFill>
              <a:highlight>
                <a:schemeClr val="lt1"/>
              </a:highlight>
            </a:endParaRPr>
          </a:p>
          <a:p>
            <a:pPr marL="0" lvl="0" indent="0" algn="l" rtl="0">
              <a:spcBef>
                <a:spcPts val="0"/>
              </a:spcBef>
              <a:spcAft>
                <a:spcPts val="0"/>
              </a:spcAft>
              <a:buClr>
                <a:schemeClr val="dk1"/>
              </a:buClr>
              <a:buSzPts val="1100"/>
              <a:buFont typeface="Arial"/>
              <a:buNone/>
            </a:pPr>
            <a:r>
              <a:rPr lang="en" sz="1200" b="0" i="0" u="none" baseline="0" dirty="0">
                <a:solidFill>
                  <a:srgbClr val="2C2F34"/>
                </a:solidFill>
                <a:highlight>
                  <a:schemeClr val="lt1"/>
                </a:highlight>
              </a:rPr>
              <a:t>To learn more, see:</a:t>
            </a:r>
          </a:p>
          <a:p>
            <a:pPr marL="0" lvl="0" indent="0" algn="l" rtl="0">
              <a:spcBef>
                <a:spcPts val="0"/>
              </a:spcBef>
              <a:spcAft>
                <a:spcPts val="0"/>
              </a:spcAft>
              <a:buClr>
                <a:schemeClr val="dk1"/>
              </a:buClr>
              <a:buSzPts val="1100"/>
              <a:buFont typeface="Arial"/>
              <a:buNone/>
            </a:pPr>
            <a:r>
              <a:rPr lang="en" sz="1200" b="0" i="0" u="sng" baseline="0" dirty="0">
                <a:solidFill>
                  <a:srgbClr val="0097A7"/>
                </a:solidFill>
                <a:highlight>
                  <a:schemeClr val="lt1"/>
                </a:highlight>
                <a:hlinkClick r:id="rId3">
                  <a:extLst>
                    <a:ext uri="{A12FA001-AC4F-418D-AE19-62706E023703}">
                      <ahyp:hlinkClr xmlns:ahyp="http://schemas.microsoft.com/office/drawing/2018/hyperlinkcolor" val="tx"/>
                    </a:ext>
                  </a:extLst>
                </a:hlinkClick>
              </a:rPr>
              <a:t>An article about alcohol and vertigo</a:t>
            </a:r>
            <a:r>
              <a:rPr lang="en" sz="1200" b="0" i="0" u="none" baseline="0" dirty="0">
                <a:solidFill>
                  <a:srgbClr val="202122"/>
                </a:solidFill>
                <a:highlight>
                  <a:schemeClr val="lt1"/>
                </a:highlight>
              </a:rPr>
              <a:t> by The Davidson Institute of Science Education.</a:t>
            </a:r>
          </a:p>
          <a:p>
            <a:pPr marL="0" lvl="0" indent="0" algn="l" rtl="0">
              <a:spcBef>
                <a:spcPts val="0"/>
              </a:spcBef>
              <a:spcAft>
                <a:spcPts val="0"/>
              </a:spcAft>
              <a:buClr>
                <a:schemeClr val="dk1"/>
              </a:buClr>
              <a:buSzPts val="1100"/>
              <a:buFont typeface="Arial"/>
              <a:buNone/>
            </a:pPr>
            <a:endParaRPr lang="en" sz="1200" dirty="0">
              <a:solidFill>
                <a:srgbClr val="2C2F34"/>
              </a:solidFill>
              <a:highlight>
                <a:schemeClr val="lt1"/>
              </a:highlight>
            </a:endParaRPr>
          </a:p>
          <a:p>
            <a:pPr marL="0" lvl="0" indent="0" algn="l" rtl="0">
              <a:spcBef>
                <a:spcPts val="0"/>
              </a:spcBef>
              <a:spcAft>
                <a:spcPts val="0"/>
              </a:spcAft>
              <a:buClr>
                <a:schemeClr val="dk1"/>
              </a:buClr>
              <a:buSzPts val="1100"/>
              <a:buFont typeface="Arial"/>
              <a:buNone/>
            </a:pPr>
            <a:endParaRPr lang="en" sz="1200" dirty="0">
              <a:solidFill>
                <a:srgbClr val="2C2F34"/>
              </a:solidFill>
              <a:highlight>
                <a:schemeClr val="lt1"/>
              </a:highlight>
            </a:endParaRPr>
          </a:p>
          <a:p>
            <a:pPr marL="0" lvl="0" indent="0" algn="l" rtl="0">
              <a:spcBef>
                <a:spcPts val="0"/>
              </a:spcBef>
              <a:spcAft>
                <a:spcPts val="0"/>
              </a:spcAft>
              <a:buNone/>
            </a:pPr>
            <a:endParaRPr lang="en" sz="1200" dirty="0">
              <a:solidFill>
                <a:srgbClr val="2C2F34"/>
              </a:solidFill>
              <a:highlight>
                <a:srgbClr val="FFFFFF"/>
              </a:highlight>
            </a:endParaRP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15</a:t>
            </a:fld>
            <a:endParaRPr lang="he-IL"/>
          </a:p>
        </p:txBody>
      </p:sp>
    </p:spTree>
    <p:extLst>
      <p:ext uri="{BB962C8B-B14F-4D97-AF65-F5344CB8AC3E}">
        <p14:creationId xmlns:p14="http://schemas.microsoft.com/office/powerpoint/2010/main" val="1492809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152400" lvl="0" indent="0" algn="l" rtl="0">
              <a:spcBef>
                <a:spcPts val="0"/>
              </a:spcBef>
              <a:spcAft>
                <a:spcPts val="0"/>
              </a:spcAft>
              <a:buClr>
                <a:schemeClr val="dk1"/>
              </a:buClr>
              <a:buSzPts val="1200"/>
              <a:buNone/>
            </a:pPr>
            <a:r>
              <a:rPr lang="en" sz="1200" b="0" i="0" u="none" baseline="0" dirty="0">
                <a:solidFill>
                  <a:schemeClr val="dk1"/>
                </a:solidFill>
                <a:highlight>
                  <a:srgbClr val="FFFFFF"/>
                </a:highlight>
              </a:rPr>
              <a:t>1) </a:t>
            </a:r>
            <a:r>
              <a:rPr lang="en" sz="1200" b="0" i="0" u="sng" baseline="0" dirty="0">
                <a:solidFill>
                  <a:schemeClr val="dk1"/>
                </a:solidFill>
                <a:highlight>
                  <a:srgbClr val="FFFFFF"/>
                </a:highlight>
              </a:rPr>
              <a:t>Explain how this knowledge about the vestibular system is relevant to the experiment</a:t>
            </a:r>
            <a:r>
              <a:rPr lang="en" sz="1200" b="0" i="0" u="none" baseline="0" dirty="0">
                <a:solidFill>
                  <a:schemeClr val="dk1"/>
                </a:solidFill>
                <a:highlight>
                  <a:srgbClr val="FFFFFF"/>
                </a:highlight>
              </a:rPr>
              <a:t>.</a:t>
            </a:r>
          </a:p>
          <a:p>
            <a:pPr marL="0" lvl="0" indent="0" algn="l" rtl="0">
              <a:spcBef>
                <a:spcPts val="0"/>
              </a:spcBef>
              <a:spcAft>
                <a:spcPts val="0"/>
              </a:spcAft>
              <a:buNone/>
            </a:pPr>
            <a:r>
              <a:rPr lang="en" sz="1200" b="0" i="0" u="none" baseline="0" dirty="0">
                <a:solidFill>
                  <a:schemeClr val="dk1"/>
                </a:solidFill>
                <a:highlight>
                  <a:srgbClr val="FFFFFF"/>
                </a:highlight>
              </a:rPr>
              <a:t>What does the vestibular system have to do with the experiment we have conducted? Ask the students: why do you think you’ve experienced dizziness, had trouble focusing your eyes, and maybe even felt nauseated after spinning around?</a:t>
            </a:r>
          </a:p>
          <a:p>
            <a:pPr marL="0" lvl="0" indent="0" algn="l" rtl="0">
              <a:spcBef>
                <a:spcPts val="0"/>
              </a:spcBef>
              <a:spcAft>
                <a:spcPts val="0"/>
              </a:spcAft>
              <a:buNone/>
            </a:pPr>
            <a:endParaRPr lang="en" sz="1200" b="1" dirty="0">
              <a:solidFill>
                <a:schemeClr val="dk1"/>
              </a:solidFill>
              <a:highlight>
                <a:srgbClr val="FFFFFF"/>
              </a:highlight>
            </a:endParaRPr>
          </a:p>
          <a:p>
            <a:pPr marL="0" lvl="0" indent="0" algn="l" rtl="0">
              <a:spcBef>
                <a:spcPts val="0"/>
              </a:spcBef>
              <a:spcAft>
                <a:spcPts val="0"/>
              </a:spcAft>
              <a:buNone/>
            </a:pPr>
            <a:r>
              <a:rPr lang="en" sz="1200" b="1" i="0" u="none" baseline="0" dirty="0">
                <a:solidFill>
                  <a:schemeClr val="dk1"/>
                </a:solidFill>
                <a:highlight>
                  <a:srgbClr val="FFFFFF"/>
                </a:highlight>
              </a:rPr>
              <a:t>Explanation</a:t>
            </a:r>
            <a:endParaRPr lang="en" sz="1200" dirty="0">
              <a:solidFill>
                <a:schemeClr val="dk1"/>
              </a:solidFill>
              <a:highlight>
                <a:srgbClr val="FFFFFF"/>
              </a:highlight>
            </a:endParaRPr>
          </a:p>
          <a:p>
            <a:pPr marL="0" lvl="0" indent="0" algn="l" rtl="0">
              <a:spcBef>
                <a:spcPts val="0"/>
              </a:spcBef>
              <a:spcAft>
                <a:spcPts val="0"/>
              </a:spcAft>
              <a:buNone/>
            </a:pPr>
            <a:r>
              <a:rPr lang="en" sz="1200" b="0" i="0" u="none" baseline="0" dirty="0">
                <a:solidFill>
                  <a:schemeClr val="dk1"/>
                </a:solidFill>
                <a:highlight>
                  <a:srgbClr val="FFFFFF"/>
                </a:highlight>
              </a:rPr>
              <a:t>The vestibular fluid keeps moving even after we’re done spinning. It keeps bending the hairs, which keep signaling to our nervous systems that our bodies are moving even after they have stopped moving. This causes dizziness and vertigo.</a:t>
            </a:r>
          </a:p>
          <a:p>
            <a:pPr marL="0" lvl="0" indent="0" algn="l" rtl="0">
              <a:spcBef>
                <a:spcPts val="0"/>
              </a:spcBef>
              <a:spcAft>
                <a:spcPts val="0"/>
              </a:spcAft>
              <a:buNone/>
            </a:pPr>
            <a:endParaRPr lang="en" sz="1200" dirty="0">
              <a:solidFill>
                <a:schemeClr val="dk1"/>
              </a:solidFill>
              <a:highlight>
                <a:srgbClr val="FFFFFF"/>
              </a:highlight>
            </a:endParaRPr>
          </a:p>
          <a:p>
            <a:pPr marL="152400" lvl="0" indent="0" algn="l" rtl="0">
              <a:spcBef>
                <a:spcPts val="0"/>
              </a:spcBef>
              <a:spcAft>
                <a:spcPts val="0"/>
              </a:spcAft>
              <a:buClr>
                <a:schemeClr val="dk1"/>
              </a:buClr>
              <a:buSzPts val="1200"/>
              <a:buNone/>
            </a:pPr>
            <a:r>
              <a:rPr lang="en" sz="1200" b="0" i="0" u="none" baseline="0" dirty="0">
                <a:solidFill>
                  <a:schemeClr val="dk1"/>
                </a:solidFill>
                <a:highlight>
                  <a:schemeClr val="lt1"/>
                </a:highlight>
              </a:rPr>
              <a:t>2) </a:t>
            </a:r>
            <a:r>
              <a:rPr lang="en" sz="1200" b="0" i="0" u="sng" baseline="0" dirty="0">
                <a:solidFill>
                  <a:schemeClr val="dk1"/>
                </a:solidFill>
                <a:highlight>
                  <a:schemeClr val="lt1"/>
                </a:highlight>
              </a:rPr>
              <a:t>Explain how this knowledge about the vestibular system relates to </a:t>
            </a:r>
            <a:r>
              <a:rPr lang="en" sz="1200" b="0" i="0" u="sng" baseline="0" dirty="0">
                <a:solidFill>
                  <a:schemeClr val="dk1"/>
                </a:solidFill>
                <a:highlight>
                  <a:srgbClr val="FFFFFF"/>
                </a:highlight>
              </a:rPr>
              <a:t>divers, pilots, and astronauts’ experience of vertigo</a:t>
            </a:r>
            <a:r>
              <a:rPr lang="en" sz="1200" b="0" i="0" u="none" baseline="0" dirty="0">
                <a:solidFill>
                  <a:schemeClr val="dk1"/>
                </a:solidFill>
              </a:rPr>
              <a:t>.</a:t>
            </a:r>
          </a:p>
          <a:p>
            <a:pPr marL="0" lvl="0" indent="0" algn="l" rtl="0">
              <a:spcBef>
                <a:spcPts val="0"/>
              </a:spcBef>
              <a:spcAft>
                <a:spcPts val="0"/>
              </a:spcAft>
              <a:buClr>
                <a:schemeClr val="dk1"/>
              </a:buClr>
              <a:buSzPts val="1100"/>
              <a:buFont typeface="Arial"/>
              <a:buNone/>
            </a:pPr>
            <a:r>
              <a:rPr lang="en" sz="1200" b="0" i="0" u="none" baseline="0" dirty="0">
                <a:solidFill>
                  <a:schemeClr val="dk1"/>
                </a:solidFill>
                <a:highlight>
                  <a:srgbClr val="FFFFFF"/>
                </a:highlight>
              </a:rPr>
              <a:t>When flying or diving in a visually uniform environment (e.g. when the diver or pilot see nothing but blue all around)</a:t>
            </a:r>
            <a:r>
              <a:rPr lang="en" sz="1200" b="0" i="0" u="none" baseline="0" dirty="0">
                <a:solidFill>
                  <a:schemeClr val="dk1"/>
                </a:solidFill>
                <a:highlight>
                  <a:schemeClr val="lt1"/>
                </a:highlight>
              </a:rPr>
              <a:t>, the vision system and vestibular system send conflicting signals.</a:t>
            </a:r>
            <a:r>
              <a:rPr lang="en" sz="1200" b="0" i="0" u="none" baseline="0" dirty="0">
                <a:solidFill>
                  <a:schemeClr val="dk1"/>
                </a:solidFill>
                <a:highlight>
                  <a:srgbClr val="FFFFFF"/>
                </a:highlight>
              </a:rPr>
              <a:t> This makes pilots and divers feel like they cannot tell up from down.</a:t>
            </a:r>
          </a:p>
          <a:p>
            <a:pPr marL="0" lvl="0" indent="0" algn="l" rtl="0">
              <a:spcBef>
                <a:spcPts val="0"/>
              </a:spcBef>
              <a:spcAft>
                <a:spcPts val="0"/>
              </a:spcAft>
              <a:buClr>
                <a:schemeClr val="dk1"/>
              </a:buClr>
              <a:buSzPts val="1100"/>
              <a:buFont typeface="Arial"/>
              <a:buNone/>
            </a:pPr>
            <a:endParaRPr lang="en" sz="1200" dirty="0">
              <a:solidFill>
                <a:schemeClr val="dk1"/>
              </a:solidFill>
              <a:highlight>
                <a:srgbClr val="FFFFFF"/>
              </a:highlight>
            </a:endParaRPr>
          </a:p>
          <a:p>
            <a:pPr marL="0" lvl="0" indent="0" algn="l" rtl="0">
              <a:spcBef>
                <a:spcPts val="0"/>
              </a:spcBef>
              <a:spcAft>
                <a:spcPts val="0"/>
              </a:spcAft>
              <a:buClr>
                <a:schemeClr val="dk1"/>
              </a:buClr>
              <a:buSzPts val="1100"/>
              <a:buFont typeface="Arial"/>
              <a:buNone/>
            </a:pPr>
            <a:endParaRPr lang="en" sz="1200" dirty="0">
              <a:solidFill>
                <a:schemeClr val="dk1"/>
              </a:solidFill>
              <a:highlight>
                <a:srgbClr val="FFFFFF"/>
              </a:highlight>
            </a:endParaRPr>
          </a:p>
          <a:p>
            <a:pPr marL="0" lvl="0" indent="0" algn="l" rtl="0">
              <a:spcBef>
                <a:spcPts val="0"/>
              </a:spcBef>
              <a:spcAft>
                <a:spcPts val="0"/>
              </a:spcAft>
              <a:buClr>
                <a:schemeClr val="dk1"/>
              </a:buClr>
              <a:buSzPts val="1100"/>
              <a:buFont typeface="Arial"/>
              <a:buNone/>
            </a:pPr>
            <a:r>
              <a:rPr lang="en" sz="1200" b="1" i="0" u="none" baseline="0" dirty="0">
                <a:solidFill>
                  <a:schemeClr val="dk1"/>
                </a:solidFill>
                <a:highlight>
                  <a:srgbClr val="FFFFFF"/>
                </a:highlight>
              </a:rPr>
              <a:t>What can they do about it?</a:t>
            </a:r>
          </a:p>
          <a:p>
            <a:pPr marL="0" lvl="0" indent="0" algn="l" rtl="0">
              <a:spcBef>
                <a:spcPts val="0"/>
              </a:spcBef>
              <a:spcAft>
                <a:spcPts val="0"/>
              </a:spcAft>
              <a:buClr>
                <a:schemeClr val="dk1"/>
              </a:buClr>
              <a:buSzPts val="1100"/>
              <a:buFont typeface="Arial"/>
              <a:buNone/>
            </a:pPr>
            <a:r>
              <a:rPr lang="en" sz="1200" b="0" i="0" u="none" baseline="0" dirty="0">
                <a:solidFill>
                  <a:schemeClr val="dk1"/>
                </a:solidFill>
                <a:highlight>
                  <a:srgbClr val="FFFFFF"/>
                </a:highlight>
              </a:rPr>
              <a:t>Because picking the wrong direction can be fatal for pilots and divers, they are equipped with altitude and depth gauges. This equipment helps them orient themselves with great accuracy when they need to, thus compensating for the misleading sensations caused by vertigo.</a:t>
            </a: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chemeClr val="dk1"/>
              </a:solidFill>
              <a:highlight>
                <a:srgbClr val="FFFFFF"/>
              </a:highlight>
            </a:endParaRPr>
          </a:p>
          <a:p>
            <a:pPr marL="152400" lvl="0" indent="0" algn="l" rtl="0">
              <a:spcBef>
                <a:spcPts val="0"/>
              </a:spcBef>
              <a:spcAft>
                <a:spcPts val="0"/>
              </a:spcAft>
              <a:buClr>
                <a:srgbClr val="2C2F34"/>
              </a:buClr>
              <a:buSzPts val="1200"/>
              <a:buNone/>
            </a:pPr>
            <a:r>
              <a:rPr lang="en" sz="1200" b="0" i="0" u="none" baseline="0" dirty="0">
                <a:solidFill>
                  <a:srgbClr val="2C2F34"/>
                </a:solidFill>
                <a:highlight>
                  <a:srgbClr val="FFFFFF"/>
                </a:highlight>
              </a:rPr>
              <a:t>3) Explain how this relates to Eytan Stibbe’s experiment.</a:t>
            </a:r>
            <a:endParaRPr lang="en" sz="1200" u="sng" dirty="0">
              <a:solidFill>
                <a:srgbClr val="2C2F34"/>
              </a:solidFill>
              <a:highlight>
                <a:srgbClr val="FFFFFF"/>
              </a:highlight>
            </a:endParaRPr>
          </a:p>
          <a:p>
            <a:pPr marL="0" lvl="0" indent="0" algn="l" rtl="0">
              <a:spcBef>
                <a:spcPts val="0"/>
              </a:spcBef>
              <a:spcAft>
                <a:spcPts val="0"/>
              </a:spcAft>
              <a:buNone/>
            </a:pPr>
            <a:r>
              <a:rPr lang="en" sz="1200" b="1" i="0" u="none" baseline="0" dirty="0">
                <a:solidFill>
                  <a:srgbClr val="2C2F34"/>
                </a:solidFill>
                <a:highlight>
                  <a:srgbClr val="FFFFFF"/>
                </a:highlight>
              </a:rPr>
              <a:t>How can Eytan Stibbe’s experiment help prevent fatal incidents during atmospheric flight and spaceflight?</a:t>
            </a:r>
          </a:p>
          <a:p>
            <a:pPr marL="457200" lvl="0" indent="-304800" algn="l" rtl="0">
              <a:spcBef>
                <a:spcPts val="0"/>
              </a:spcBef>
              <a:spcAft>
                <a:spcPts val="0"/>
              </a:spcAft>
              <a:buClr>
                <a:srgbClr val="2C2F34"/>
              </a:buClr>
              <a:buSzPts val="1200"/>
              <a:buChar char="-"/>
            </a:pPr>
            <a:r>
              <a:rPr lang="en" sz="1200" b="0" i="0" u="none" baseline="0" dirty="0">
                <a:solidFill>
                  <a:srgbClr val="2C2F34"/>
                </a:solidFill>
                <a:highlight>
                  <a:srgbClr val="FFFFFF"/>
                </a:highlight>
              </a:rPr>
              <a:t>Eye tracking can help diagnose vertigo.</a:t>
            </a:r>
          </a:p>
          <a:p>
            <a:pPr marL="457200" lvl="0" indent="-304800" algn="l" rtl="0">
              <a:spcBef>
                <a:spcPts val="0"/>
              </a:spcBef>
              <a:spcAft>
                <a:spcPts val="0"/>
              </a:spcAft>
              <a:buClr>
                <a:srgbClr val="2C2F34"/>
              </a:buClr>
              <a:buSzPts val="1200"/>
              <a:buChar char="-"/>
            </a:pPr>
            <a:r>
              <a:rPr lang="en" sz="1200" b="0" i="0" u="none" baseline="0" dirty="0">
                <a:solidFill>
                  <a:srgbClr val="2C2F34"/>
                </a:solidFill>
                <a:highlight>
                  <a:srgbClr val="FFFFFF"/>
                </a:highlight>
              </a:rPr>
              <a:t>This helps us gain awareness of the problem.</a:t>
            </a:r>
          </a:p>
          <a:p>
            <a:pPr marL="457200" lvl="0" indent="-304800" algn="l" rtl="0">
              <a:spcBef>
                <a:spcPts val="0"/>
              </a:spcBef>
              <a:spcAft>
                <a:spcPts val="0"/>
              </a:spcAft>
              <a:buClr>
                <a:srgbClr val="2C2F34"/>
              </a:buClr>
              <a:buSzPts val="1200"/>
              <a:buChar char="-"/>
            </a:pPr>
            <a:r>
              <a:rPr lang="en" sz="1200" b="0" i="0" u="none" baseline="0" dirty="0">
                <a:solidFill>
                  <a:srgbClr val="2C2F34"/>
                </a:solidFill>
                <a:highlight>
                  <a:srgbClr val="FFFFFF"/>
                </a:highlight>
              </a:rPr>
              <a:t>Once a dangerous situation is detected, automated systems can take over.</a:t>
            </a:r>
          </a:p>
          <a:p>
            <a:pPr marL="0" lvl="0" indent="0" algn="l" rtl="0">
              <a:spcBef>
                <a:spcPts val="0"/>
              </a:spcBef>
              <a:spcAft>
                <a:spcPts val="0"/>
              </a:spcAft>
              <a:buNone/>
            </a:pPr>
            <a:endParaRPr lang="en" sz="1200" dirty="0">
              <a:solidFill>
                <a:srgbClr val="2C2F34"/>
              </a:solidFill>
              <a:highlight>
                <a:srgbClr val="FFFFFF"/>
              </a:highlight>
            </a:endParaRPr>
          </a:p>
          <a:p>
            <a:pPr marL="0" lvl="0" indent="0" algn="l" rtl="0">
              <a:spcBef>
                <a:spcPts val="0"/>
              </a:spcBef>
              <a:spcAft>
                <a:spcPts val="0"/>
              </a:spcAft>
              <a:buNone/>
            </a:pPr>
            <a:endParaRPr lang="en" sz="1200" dirty="0">
              <a:solidFill>
                <a:srgbClr val="2C2F34"/>
              </a:solidFill>
              <a:highlight>
                <a:srgbClr val="FFFFFF"/>
              </a:highlight>
            </a:endParaRPr>
          </a:p>
          <a:p>
            <a:pPr marL="457200" lvl="0" indent="0" algn="l" rtl="0">
              <a:spcBef>
                <a:spcPts val="0"/>
              </a:spcBef>
              <a:spcAft>
                <a:spcPts val="0"/>
              </a:spcAft>
              <a:buNone/>
            </a:pPr>
            <a:endParaRPr lang="en" sz="1200" dirty="0">
              <a:solidFill>
                <a:srgbClr val="2C2F34"/>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16</a:t>
            </a:fld>
            <a:endParaRPr lang="he-IL"/>
          </a:p>
        </p:txBody>
      </p:sp>
    </p:spTree>
    <p:extLst>
      <p:ext uri="{BB962C8B-B14F-4D97-AF65-F5344CB8AC3E}">
        <p14:creationId xmlns:p14="http://schemas.microsoft.com/office/powerpoint/2010/main" val="1163160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 sz="1200" b="0" i="0" u="none" baseline="0" dirty="0">
                <a:solidFill>
                  <a:schemeClr val="dk1"/>
                </a:solidFill>
              </a:rPr>
              <a:t>Eye movements are not the only physiological measure that can help us understand our state. Another measure is heart rate. Our heart rate can inform us about our physical and emotional state.</a:t>
            </a:r>
            <a:endParaRPr lang="en" sz="12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200" b="0" i="0" u="none" baseline="0" dirty="0">
                <a:solidFill>
                  <a:schemeClr val="dk1"/>
                </a:solidFill>
              </a:rPr>
              <a:t>Ask the students to conduct another experiment. In this experiment, they will measure their baseline heart rate, and then measure it again after physical activity and after feeling a strong emotion.</a:t>
            </a:r>
          </a:p>
          <a:p>
            <a:pPr marL="0" lvl="0" indent="0" algn="l" rtl="0">
              <a:lnSpc>
                <a:spcPct val="115000"/>
              </a:lnSpc>
              <a:spcBef>
                <a:spcPts val="0"/>
              </a:spcBef>
              <a:spcAft>
                <a:spcPts val="0"/>
              </a:spcAft>
              <a:buClr>
                <a:schemeClr val="dk1"/>
              </a:buClr>
              <a:buSzPts val="1100"/>
              <a:buFont typeface="Arial"/>
              <a:buNone/>
            </a:pPr>
            <a:endParaRPr lang="en" sz="12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200" b="1" i="0" u="none" baseline="0" dirty="0">
                <a:solidFill>
                  <a:schemeClr val="dk1"/>
                </a:solidFill>
              </a:rPr>
              <a:t>Experiment steps</a:t>
            </a:r>
          </a:p>
          <a:p>
            <a:pPr marL="457200" lvl="0" indent="-304800" algn="l" rtl="0">
              <a:lnSpc>
                <a:spcPct val="115000"/>
              </a:lnSpc>
              <a:spcBef>
                <a:spcPts val="0"/>
              </a:spcBef>
              <a:spcAft>
                <a:spcPts val="0"/>
              </a:spcAft>
              <a:buClr>
                <a:schemeClr val="dk1"/>
              </a:buClr>
              <a:buSzPts val="1200"/>
              <a:buAutoNum type="arabicParenR"/>
            </a:pPr>
            <a:r>
              <a:rPr lang="en" sz="1200" b="0" i="0" u="none" baseline="0" dirty="0">
                <a:solidFill>
                  <a:schemeClr val="dk1"/>
                </a:solidFill>
              </a:rPr>
              <a:t>The students will measure their heart rate (beats per minute) by following the instructions in this slide. You can start a stopwatch for the class, or each student can use their own stopwatch. A normal resting heart rate for adults ranges from 60 to 100 beats per minute.</a:t>
            </a:r>
          </a:p>
          <a:p>
            <a:pPr marL="457200" lvl="0" indent="-304800" algn="l" rtl="0">
              <a:lnSpc>
                <a:spcPct val="115000"/>
              </a:lnSpc>
              <a:spcBef>
                <a:spcPts val="0"/>
              </a:spcBef>
              <a:spcAft>
                <a:spcPts val="0"/>
              </a:spcAft>
              <a:buClr>
                <a:schemeClr val="dk1"/>
              </a:buClr>
              <a:buSzPts val="1200"/>
              <a:buAutoNum type="arabicParenR"/>
            </a:pPr>
            <a:r>
              <a:rPr lang="en" sz="1200" b="0" i="0" u="none" baseline="0" dirty="0">
                <a:solidFill>
                  <a:schemeClr val="dk1"/>
                </a:solidFill>
              </a:rPr>
              <a:t>Ask the students to think back to an event that made them really angry and spend 3-4 minutes describing the event in writing. Instruct the students to write freely. They will not be asked to share what they have written with the class. Ask the students to focus on the details of the event and on how they had felt when it happened. The goal is for the students to experience the anger. Ask students to take their heart rate again immediately after they are done writing.</a:t>
            </a:r>
          </a:p>
          <a:p>
            <a:pPr marL="457200" lvl="0" indent="-304800" algn="l" rtl="0">
              <a:lnSpc>
                <a:spcPct val="115000"/>
              </a:lnSpc>
              <a:spcBef>
                <a:spcPts val="0"/>
              </a:spcBef>
              <a:spcAft>
                <a:spcPts val="0"/>
              </a:spcAft>
              <a:buClr>
                <a:schemeClr val="dk1"/>
              </a:buClr>
              <a:buSzPts val="1200"/>
              <a:buAutoNum type="arabicParenR"/>
            </a:pPr>
            <a:r>
              <a:rPr lang="en" sz="1200" b="0" i="0" u="none" baseline="0" dirty="0">
                <a:solidFill>
                  <a:schemeClr val="dk1"/>
                </a:solidFill>
              </a:rPr>
              <a:t>Then give the students four minutes to rest and calm down. Next, ask students to run in place for one minute, then take their heart rate again immediately after.</a:t>
            </a:r>
          </a:p>
          <a:p>
            <a:pPr marL="0" lvl="0" indent="0" algn="l" rtl="0">
              <a:lnSpc>
                <a:spcPct val="115000"/>
              </a:lnSpc>
              <a:spcBef>
                <a:spcPts val="0"/>
              </a:spcBef>
              <a:spcAft>
                <a:spcPts val="0"/>
              </a:spcAft>
              <a:buClr>
                <a:schemeClr val="dk1"/>
              </a:buClr>
              <a:buSzPts val="1100"/>
              <a:buFont typeface="Arial"/>
              <a:buNone/>
            </a:pPr>
            <a:endParaRPr lang="en" sz="12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200" b="0" i="0" u="none" baseline="0" dirty="0">
                <a:solidFill>
                  <a:schemeClr val="dk1"/>
                </a:solidFill>
              </a:rPr>
              <a:t>Much like in the first experiment, write the results on the board and ask the students to calculate the averages for their heart rate at rest, after getting angry, and following physical activity.</a:t>
            </a:r>
          </a:p>
          <a:p>
            <a:pPr marL="0" lvl="0" indent="0" algn="l" rtl="0">
              <a:lnSpc>
                <a:spcPct val="115000"/>
              </a:lnSpc>
              <a:spcBef>
                <a:spcPts val="0"/>
              </a:spcBef>
              <a:spcAft>
                <a:spcPts val="0"/>
              </a:spcAft>
              <a:buClr>
                <a:schemeClr val="dk1"/>
              </a:buClr>
              <a:buSzPts val="1100"/>
              <a:buFont typeface="Arial"/>
              <a:buNone/>
            </a:pPr>
            <a:r>
              <a:rPr lang="en" sz="1200" b="0" i="0" u="none" baseline="0" dirty="0">
                <a:solidFill>
                  <a:schemeClr val="dk1"/>
                </a:solidFill>
              </a:rPr>
              <a:t>Typically, the class average rises by 4-6 BPM after recalling an anger-inducing event. However, for some students, the difference can be as high as 20 BPM. After running in place, you are likely to see a bigger increase.</a:t>
            </a:r>
          </a:p>
          <a:p>
            <a:pPr marL="0" lvl="0" indent="0" algn="l" rtl="0">
              <a:lnSpc>
                <a:spcPct val="115000"/>
              </a:lnSpc>
              <a:spcBef>
                <a:spcPts val="0"/>
              </a:spcBef>
              <a:spcAft>
                <a:spcPts val="0"/>
              </a:spcAft>
              <a:buClr>
                <a:schemeClr val="dk1"/>
              </a:buClr>
              <a:buSzPts val="1100"/>
              <a:buFont typeface="Arial"/>
              <a:buNone/>
            </a:pPr>
            <a:endParaRPr lang="en" sz="12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200" b="0" i="0" u="none" baseline="0" dirty="0">
                <a:solidFill>
                  <a:schemeClr val="dk1"/>
                </a:solidFill>
              </a:rPr>
              <a:t>Discuss the following points with the students:</a:t>
            </a:r>
          </a:p>
          <a:p>
            <a:pPr marL="457200" lvl="0" indent="-304800" algn="l" rtl="0">
              <a:lnSpc>
                <a:spcPct val="115000"/>
              </a:lnSpc>
              <a:spcBef>
                <a:spcPts val="0"/>
              </a:spcBef>
              <a:spcAft>
                <a:spcPts val="0"/>
              </a:spcAft>
              <a:buClr>
                <a:schemeClr val="dk1"/>
              </a:buClr>
              <a:buSzPts val="1200"/>
              <a:buAutoNum type="arabicParenR"/>
            </a:pPr>
            <a:r>
              <a:rPr lang="en" sz="1200" b="0" i="0" u="none" baseline="0" dirty="0">
                <a:solidFill>
                  <a:schemeClr val="dk1"/>
                </a:solidFill>
              </a:rPr>
              <a:t>What are the results of this experiment? For example: heart rate is higher after physical activity or after getting emotional.</a:t>
            </a:r>
          </a:p>
          <a:p>
            <a:pPr marL="457200" lvl="0" indent="-304800" algn="l" rtl="0">
              <a:lnSpc>
                <a:spcPct val="115000"/>
              </a:lnSpc>
              <a:spcBef>
                <a:spcPts val="0"/>
              </a:spcBef>
              <a:spcAft>
                <a:spcPts val="0"/>
              </a:spcAft>
              <a:buClr>
                <a:schemeClr val="dk1"/>
              </a:buClr>
              <a:buSzPts val="1200"/>
              <a:buAutoNum type="arabicParenR"/>
            </a:pPr>
            <a:r>
              <a:rPr lang="en" sz="1200" b="0" i="0" u="none" baseline="0" dirty="0">
                <a:solidFill>
                  <a:schemeClr val="dk1"/>
                </a:solidFill>
              </a:rPr>
              <a:t>What are your conclusions? For example: heart rate can serve as a measure for people’s physiological and emotional state.</a:t>
            </a:r>
          </a:p>
          <a:p>
            <a:pPr marL="0" lvl="0" indent="0" algn="l" rtl="0">
              <a:lnSpc>
                <a:spcPct val="115000"/>
              </a:lnSpc>
              <a:spcBef>
                <a:spcPts val="0"/>
              </a:spcBef>
              <a:spcAft>
                <a:spcPts val="0"/>
              </a:spcAft>
              <a:buNone/>
            </a:pPr>
            <a:endParaRPr lang="en" sz="1200" dirty="0">
              <a:solidFill>
                <a:schemeClr val="dk1"/>
              </a:solidFill>
            </a:endParaRPr>
          </a:p>
          <a:p>
            <a:pPr marL="0" lvl="0" indent="0" algn="l" rtl="0">
              <a:lnSpc>
                <a:spcPct val="115000"/>
              </a:lnSpc>
              <a:spcBef>
                <a:spcPts val="0"/>
              </a:spcBef>
              <a:spcAft>
                <a:spcPts val="0"/>
              </a:spcAft>
              <a:buNone/>
            </a:pPr>
            <a:r>
              <a:rPr lang="en" sz="1200" b="0" i="0" u="none" baseline="0" dirty="0">
                <a:solidFill>
                  <a:schemeClr val="dk1"/>
                </a:solidFill>
              </a:rPr>
              <a:t>Physiological measures can give us a lot of information about our state.</a:t>
            </a:r>
          </a:p>
          <a:p>
            <a:pPr marL="0" lvl="0" indent="0" algn="l" rtl="0">
              <a:lnSpc>
                <a:spcPct val="115000"/>
              </a:lnSpc>
              <a:spcBef>
                <a:spcPts val="0"/>
              </a:spcBef>
              <a:spcAft>
                <a:spcPts val="0"/>
              </a:spcAft>
              <a:buNone/>
            </a:pPr>
            <a:r>
              <a:rPr lang="en" sz="1200" b="0" i="0" u="none" baseline="0" dirty="0">
                <a:solidFill>
                  <a:schemeClr val="dk1"/>
                </a:solidFill>
              </a:rPr>
              <a:t>Next, explain about the experiments Eytan Stibbe will conduct aboard the space station. </a:t>
            </a:r>
            <a:r>
              <a:rPr lang="en" sz="1200" b="1" i="0" u="sng" baseline="0" dirty="0">
                <a:solidFill>
                  <a:schemeClr val="dk1"/>
                </a:solidFill>
              </a:rPr>
              <a:t>Eytan Stibbe will track eye movements, not heart rate.</a:t>
            </a:r>
          </a:p>
          <a:p>
            <a:pPr marL="0" lvl="0" indent="0" algn="l" rtl="0">
              <a:spcBef>
                <a:spcPts val="0"/>
              </a:spcBef>
              <a:spcAft>
                <a:spcPts val="0"/>
              </a:spcAft>
              <a:buClr>
                <a:schemeClr val="dk1"/>
              </a:buClr>
              <a:buSzPts val="1100"/>
              <a:buFont typeface="Arial"/>
              <a:buNone/>
            </a:pPr>
            <a:endParaRPr lang="en" sz="1200" b="1" dirty="0">
              <a:solidFill>
                <a:schemeClr val="dk1"/>
              </a:solidFill>
              <a:highlight>
                <a:srgbClr val="FFFF00"/>
              </a:highlight>
            </a:endParaRP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17</a:t>
            </a:fld>
            <a:endParaRPr lang="he-IL"/>
          </a:p>
        </p:txBody>
      </p:sp>
    </p:spTree>
    <p:extLst>
      <p:ext uri="{BB962C8B-B14F-4D97-AF65-F5344CB8AC3E}">
        <p14:creationId xmlns:p14="http://schemas.microsoft.com/office/powerpoint/2010/main" val="396429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sz="1200" b="1" i="0" u="none" baseline="0" dirty="0">
                <a:solidFill>
                  <a:schemeClr val="dk1"/>
                </a:solidFill>
              </a:rPr>
              <a:t>Next, introduce students to Eytan’s experiment aboard The International Space Station.</a:t>
            </a:r>
          </a:p>
          <a:p>
            <a:pPr marL="0" lvl="0" indent="0" algn="l" rtl="0">
              <a:spcBef>
                <a:spcPts val="0"/>
              </a:spcBef>
              <a:spcAft>
                <a:spcPts val="0"/>
              </a:spcAft>
              <a:buNone/>
            </a:pPr>
            <a:endParaRPr lang="en" sz="1200" b="1" dirty="0">
              <a:solidFill>
                <a:schemeClr val="dk1"/>
              </a:solidFill>
            </a:endParaRPr>
          </a:p>
          <a:p>
            <a:pPr marL="0" lvl="0" indent="0" algn="l" rtl="0">
              <a:spcBef>
                <a:spcPts val="0"/>
              </a:spcBef>
              <a:spcAft>
                <a:spcPts val="0"/>
              </a:spcAft>
              <a:buNone/>
            </a:pPr>
            <a:r>
              <a:rPr lang="en" sz="1200" b="1" i="0" u="none" baseline="0" dirty="0">
                <a:solidFill>
                  <a:schemeClr val="dk1"/>
                </a:solidFill>
              </a:rPr>
              <a:t>Describe Eytan’s experiment:</a:t>
            </a:r>
          </a:p>
          <a:p>
            <a:pPr marL="0" lvl="0" indent="0" algn="l" rtl="0">
              <a:spcBef>
                <a:spcPts val="0"/>
              </a:spcBef>
              <a:spcAft>
                <a:spcPts val="0"/>
              </a:spcAft>
              <a:buNone/>
            </a:pPr>
            <a:r>
              <a:rPr lang="en" b="0" i="0" u="none" baseline="0" dirty="0"/>
              <a:t>On the ISS, Eytan will wear smart glasses that will track his eye movements while he performs a task.</a:t>
            </a:r>
          </a:p>
          <a:p>
            <a:pPr marL="0" lvl="0" indent="0" algn="l" rtl="0">
              <a:spcBef>
                <a:spcPts val="0"/>
              </a:spcBef>
              <a:spcAft>
                <a:spcPts val="0"/>
              </a:spcAft>
              <a:buNone/>
            </a:pPr>
            <a:endParaRPr lang="en" dirty="0"/>
          </a:p>
          <a:p>
            <a:pPr marL="0" lvl="0" indent="0" algn="l" rtl="0">
              <a:spcBef>
                <a:spcPts val="0"/>
              </a:spcBef>
              <a:spcAft>
                <a:spcPts val="0"/>
              </a:spcAft>
              <a:buClr>
                <a:schemeClr val="dk1"/>
              </a:buClr>
              <a:buSzPts val="1100"/>
              <a:buFont typeface="Arial"/>
              <a:buNone/>
            </a:pPr>
            <a:r>
              <a:rPr lang="en" b="1" i="0" u="none" baseline="0" dirty="0">
                <a:solidFill>
                  <a:schemeClr val="dk1"/>
                </a:solidFill>
              </a:rPr>
              <a:t>Before Eytan flies to the ISS, </a:t>
            </a:r>
            <a:r>
              <a:rPr lang="en" b="0" i="0" u="none" baseline="0" dirty="0">
                <a:solidFill>
                  <a:schemeClr val="dk1"/>
                </a:solidFill>
              </a:rPr>
              <a:t>he will perform the same experiments on Earth. This will be his baseline.</a:t>
            </a:r>
          </a:p>
          <a:p>
            <a:pPr marL="0" lvl="0" indent="0" algn="l" rtl="0">
              <a:spcBef>
                <a:spcPts val="0"/>
              </a:spcBef>
              <a:spcAft>
                <a:spcPts val="0"/>
              </a:spcAft>
              <a:buClr>
                <a:schemeClr val="dk1"/>
              </a:buClr>
              <a:buSzPts val="1100"/>
              <a:buFont typeface="Arial"/>
              <a:buNone/>
            </a:pPr>
            <a:r>
              <a:rPr lang="en" b="0" i="0" u="none" baseline="0" dirty="0">
                <a:solidFill>
                  <a:schemeClr val="dk1"/>
                </a:solidFill>
              </a:rPr>
              <a:t>Video 1: https://drive.google.com/file/d/1N7-HQCMC9sFC96ZyXqdTl1p76L7LxQlI/view?usp=sharing</a:t>
            </a:r>
            <a:endParaRPr lang="en" baseline="0" dirty="0">
              <a:solidFill>
                <a:schemeClr val="dk1"/>
              </a:solidFill>
            </a:endParaRPr>
          </a:p>
          <a:p>
            <a:pPr marL="0" lvl="0" indent="0" algn="l" rtl="0">
              <a:spcBef>
                <a:spcPts val="0"/>
              </a:spcBef>
              <a:spcAft>
                <a:spcPts val="0"/>
              </a:spcAft>
              <a:buClr>
                <a:schemeClr val="dk1"/>
              </a:buClr>
              <a:buSzPts val="1100"/>
              <a:buFont typeface="Arial"/>
              <a:buNone/>
            </a:pPr>
            <a:r>
              <a:rPr lang="en" b="0" i="0" u="none" baseline="0" dirty="0">
                <a:solidFill>
                  <a:schemeClr val="dk1"/>
                </a:solidFill>
              </a:rPr>
              <a:t>Video 2: https://drive.google.com/file/d/1XusQW5RIoIkAt7Yf4Pim-AN-zPdRJAiH/view?usp=sharing</a:t>
            </a:r>
            <a:endParaRPr lang="en" dirty="0">
              <a:solidFill>
                <a:schemeClr val="dk1"/>
              </a:solidFill>
            </a:endParaRPr>
          </a:p>
          <a:p>
            <a:pPr marL="0" lvl="0" indent="0" algn="l" rtl="0">
              <a:spcBef>
                <a:spcPts val="0"/>
              </a:spcBef>
              <a:spcAft>
                <a:spcPts val="0"/>
              </a:spcAft>
              <a:buClr>
                <a:schemeClr val="dk1"/>
              </a:buClr>
              <a:buSzPts val="1100"/>
              <a:buFont typeface="Arial"/>
              <a:buNone/>
            </a:pPr>
            <a:r>
              <a:rPr lang="en" b="0" i="0" u="none" baseline="0" dirty="0">
                <a:solidFill>
                  <a:schemeClr val="dk1"/>
                </a:solidFill>
              </a:rPr>
              <a:t> </a:t>
            </a:r>
          </a:p>
          <a:p>
            <a:pPr marL="0" lvl="0" indent="0" algn="l" rtl="0">
              <a:spcBef>
                <a:spcPts val="0"/>
              </a:spcBef>
              <a:spcAft>
                <a:spcPts val="0"/>
              </a:spcAft>
              <a:buNone/>
            </a:pPr>
            <a:r>
              <a:rPr lang="en" b="0" i="0" u="none" baseline="0" dirty="0"/>
              <a:t>Eytan will conduct two experiments:</a:t>
            </a:r>
          </a:p>
          <a:p>
            <a:pPr marL="0" lvl="0" indent="0" algn="l" rtl="0">
              <a:lnSpc>
                <a:spcPct val="115000"/>
              </a:lnSpc>
              <a:spcBef>
                <a:spcPts val="1200"/>
              </a:spcBef>
              <a:spcAft>
                <a:spcPts val="0"/>
              </a:spcAft>
              <a:buNone/>
            </a:pPr>
            <a:endParaRPr lang="en" b="1" i="0" u="none" baseline="0" dirty="0"/>
          </a:p>
          <a:p>
            <a:pPr marL="0" lvl="0" indent="0" algn="l" rtl="0">
              <a:lnSpc>
                <a:spcPct val="115000"/>
              </a:lnSpc>
              <a:spcBef>
                <a:spcPts val="1200"/>
              </a:spcBef>
              <a:spcAft>
                <a:spcPts val="0"/>
              </a:spcAft>
              <a:buNone/>
            </a:pPr>
            <a:r>
              <a:rPr lang="en" b="1" i="0" u="none" baseline="0" dirty="0"/>
              <a:t>Experiment 1: diagnosing vertigo by tracking eye movements.</a:t>
            </a:r>
            <a:r>
              <a:rPr lang="en" b="0" i="0" u="none" baseline="0" dirty="0"/>
              <a:t> In this experiment, Eytan will look at a card with a dot at its center, following the dot with his eyes. The eye tracking software will monitor Eytan’s eye movements, just like the software the students have used in their experiment. In a video, the students will see Eytan moving the sheet of paper while the system tracks his eye movements.</a:t>
            </a:r>
          </a:p>
          <a:p>
            <a:pPr marL="0" lvl="0" indent="0" algn="l" rtl="0">
              <a:lnSpc>
                <a:spcPct val="115000"/>
              </a:lnSpc>
              <a:spcBef>
                <a:spcPts val="1200"/>
              </a:spcBef>
              <a:spcAft>
                <a:spcPts val="0"/>
              </a:spcAft>
              <a:buNone/>
            </a:pPr>
            <a:endParaRPr lang="en" b="0" i="0" u="none" baseline="0" dirty="0"/>
          </a:p>
          <a:p>
            <a:pPr marL="615950" lvl="1" indent="0" algn="l" rtl="0">
              <a:lnSpc>
                <a:spcPct val="115000"/>
              </a:lnSpc>
              <a:spcBef>
                <a:spcPts val="1200"/>
              </a:spcBef>
              <a:spcAft>
                <a:spcPts val="0"/>
              </a:spcAft>
              <a:buSzPts val="1100"/>
              <a:buNone/>
            </a:pPr>
            <a:r>
              <a:rPr lang="en" b="0" i="0" u="none" baseline="0" dirty="0">
                <a:solidFill>
                  <a:schemeClr val="dk1"/>
                </a:solidFill>
              </a:rPr>
              <a:t>1) The goal of Eytan’s first experiment is </a:t>
            </a:r>
            <a:r>
              <a:rPr lang="en" b="1" i="0" u="none" baseline="0" dirty="0">
                <a:solidFill>
                  <a:schemeClr val="dk1"/>
                </a:solidFill>
              </a:rPr>
              <a:t>to learn more about how our eyes respond to vertigo, and about the rapid eye movements associated with it.</a:t>
            </a:r>
          </a:p>
          <a:p>
            <a:pPr marL="914400" lvl="0" indent="0" algn="l" rtl="0">
              <a:lnSpc>
                <a:spcPct val="115000"/>
              </a:lnSpc>
              <a:spcBef>
                <a:spcPts val="1200"/>
              </a:spcBef>
              <a:spcAft>
                <a:spcPts val="0"/>
              </a:spcAft>
              <a:buNone/>
            </a:pPr>
            <a:r>
              <a:rPr lang="en" b="1" i="0" u="none" baseline="0" dirty="0">
                <a:solidFill>
                  <a:schemeClr val="dk1"/>
                </a:solidFill>
              </a:rPr>
              <a:t>How can this experiment help pilots?</a:t>
            </a:r>
            <a:endParaRPr lang="en" dirty="0">
              <a:solidFill>
                <a:schemeClr val="dk1"/>
              </a:solidFill>
            </a:endParaRPr>
          </a:p>
          <a:p>
            <a:pPr marL="914400" lvl="0" indent="0" algn="l" rtl="0">
              <a:lnSpc>
                <a:spcPct val="115000"/>
              </a:lnSpc>
              <a:spcBef>
                <a:spcPts val="1200"/>
              </a:spcBef>
              <a:spcAft>
                <a:spcPts val="0"/>
              </a:spcAft>
              <a:buNone/>
            </a:pPr>
            <a:r>
              <a:rPr lang="en" b="1" i="0" u="none" baseline="0" dirty="0">
                <a:solidFill>
                  <a:schemeClr val="dk1"/>
                </a:solidFill>
              </a:rPr>
              <a:t>This experiment is meant to help us detect when pilots on Earth experience vertigo.</a:t>
            </a:r>
          </a:p>
          <a:p>
            <a:pPr marL="914400" lvl="0" indent="0" algn="l" rtl="0">
              <a:lnSpc>
                <a:spcPct val="115000"/>
              </a:lnSpc>
              <a:spcBef>
                <a:spcPts val="1200"/>
              </a:spcBef>
              <a:spcAft>
                <a:spcPts val="0"/>
              </a:spcAft>
              <a:buNone/>
            </a:pPr>
            <a:r>
              <a:rPr lang="en" b="0" i="0" u="none" baseline="0" dirty="0">
                <a:solidFill>
                  <a:schemeClr val="dk1"/>
                </a:solidFill>
              </a:rPr>
              <a:t>How can detecting vertigo help us?</a:t>
            </a:r>
          </a:p>
          <a:p>
            <a:pPr marL="914400" lvl="0" indent="0" algn="l" rtl="0">
              <a:lnSpc>
                <a:spcPct val="115000"/>
              </a:lnSpc>
              <a:spcBef>
                <a:spcPts val="1200"/>
              </a:spcBef>
              <a:spcAft>
                <a:spcPts val="0"/>
              </a:spcAft>
              <a:buNone/>
            </a:pPr>
            <a:r>
              <a:rPr lang="en" b="0" i="0" u="none" baseline="0" dirty="0">
                <a:solidFill>
                  <a:schemeClr val="dk1"/>
                </a:solidFill>
              </a:rPr>
              <a:t>This detection ability will allow us to install alert systems for pilots and controllers, have automated systems take over when needed, raise pilots’ conscious awareness of their physiological states, and enable them to make safer decisions.</a:t>
            </a:r>
          </a:p>
          <a:p>
            <a:pPr marL="615950" lvl="1" indent="0" algn="l" rtl="0">
              <a:lnSpc>
                <a:spcPct val="115000"/>
              </a:lnSpc>
              <a:spcBef>
                <a:spcPts val="1200"/>
              </a:spcBef>
              <a:spcAft>
                <a:spcPts val="0"/>
              </a:spcAft>
              <a:buClr>
                <a:schemeClr val="dk1"/>
              </a:buClr>
              <a:buSzPts val="1100"/>
              <a:buNone/>
            </a:pPr>
            <a:r>
              <a:rPr lang="en" b="0" i="0" u="none" baseline="0" dirty="0">
                <a:solidFill>
                  <a:schemeClr val="dk1"/>
                </a:solidFill>
              </a:rPr>
              <a:t>2) How the experiment works: Eytan will move a card from side to side and follow it with his eyes. The eye-tracking software will detect rapid eye movements.</a:t>
            </a:r>
          </a:p>
          <a:p>
            <a:pPr marL="457200" lvl="0" indent="457200" algn="l" rtl="0">
              <a:lnSpc>
                <a:spcPct val="115000"/>
              </a:lnSpc>
              <a:spcBef>
                <a:spcPts val="1200"/>
              </a:spcBef>
              <a:spcAft>
                <a:spcPts val="0"/>
              </a:spcAft>
              <a:buNone/>
            </a:pPr>
            <a:r>
              <a:rPr lang="en" b="0" i="0" u="none" baseline="0" dirty="0">
                <a:solidFill>
                  <a:schemeClr val="dk1"/>
                </a:solidFill>
              </a:rPr>
              <a:t>If Eytan experiences vertigo, </a:t>
            </a:r>
            <a:r>
              <a:rPr lang="en" b="1" i="0" u="none" baseline="0" dirty="0">
                <a:solidFill>
                  <a:schemeClr val="dk1"/>
                </a:solidFill>
              </a:rPr>
              <a:t>his eyes will move off to the side</a:t>
            </a:r>
            <a:r>
              <a:rPr lang="en" b="0" i="0" u="none" baseline="0" dirty="0">
                <a:solidFill>
                  <a:schemeClr val="dk1"/>
                </a:solidFill>
              </a:rPr>
              <a:t>.</a:t>
            </a:r>
          </a:p>
          <a:p>
            <a:pPr marL="0" lvl="0" indent="0" algn="l" rtl="0">
              <a:spcBef>
                <a:spcPts val="1200"/>
              </a:spcBef>
              <a:spcAft>
                <a:spcPts val="0"/>
              </a:spcAft>
              <a:buNone/>
            </a:pPr>
            <a:endParaRPr lang="en" dirty="0"/>
          </a:p>
          <a:p>
            <a:pPr marL="0" lvl="0" indent="0" algn="l" rtl="0">
              <a:lnSpc>
                <a:spcPct val="115000"/>
              </a:lnSpc>
              <a:spcBef>
                <a:spcPts val="1200"/>
              </a:spcBef>
              <a:spcAft>
                <a:spcPts val="0"/>
              </a:spcAft>
              <a:buNone/>
            </a:pPr>
            <a:r>
              <a:rPr lang="en" b="1" i="0" u="none" baseline="0" dirty="0">
                <a:solidFill>
                  <a:schemeClr val="dk1"/>
                </a:solidFill>
              </a:rPr>
              <a:t>Experiment 2: monitoring and detecting physiological states </a:t>
            </a:r>
          </a:p>
          <a:p>
            <a:pPr marL="0" lvl="0" indent="0" algn="l" rtl="0">
              <a:lnSpc>
                <a:spcPct val="115000"/>
              </a:lnSpc>
              <a:spcBef>
                <a:spcPts val="1200"/>
              </a:spcBef>
              <a:spcAft>
                <a:spcPts val="0"/>
              </a:spcAft>
              <a:buNone/>
            </a:pPr>
            <a:r>
              <a:rPr lang="en" b="0" i="0" u="none" baseline="0" dirty="0">
                <a:solidFill>
                  <a:schemeClr val="dk1"/>
                </a:solidFill>
              </a:rPr>
              <a:t>Eytan will follow letters</a:t>
            </a:r>
            <a:r>
              <a:rPr lang="en" b="0" i="0" u="none" baseline="0" dirty="0"/>
              <a:t> and numbers on circles appearing on a screen. Eytan will have to identify the letters and numbers and read them out loud in the correct order, much like the students have done in their experiment. This experiment will measure Eytan’s </a:t>
            </a:r>
            <a:r>
              <a:rPr lang="en" b="0" i="0" u="none" baseline="0" dirty="0">
                <a:solidFill>
                  <a:schemeClr val="dk1"/>
                </a:solidFill>
              </a:rPr>
              <a:t>performance. </a:t>
            </a:r>
            <a:r>
              <a:rPr lang="en" b="0" i="0" u="none" baseline="0" dirty="0"/>
              <a:t>In the video, the students will be able to see Eytan look at the letter-number-letter-number sequence. His eye movements will also be shown on screen.</a:t>
            </a:r>
          </a:p>
          <a:p>
            <a:pPr marL="0" lvl="0" indent="0" algn="l" rtl="0">
              <a:lnSpc>
                <a:spcPct val="115000"/>
              </a:lnSpc>
              <a:spcBef>
                <a:spcPts val="1200"/>
              </a:spcBef>
              <a:spcAft>
                <a:spcPts val="0"/>
              </a:spcAft>
              <a:buNone/>
            </a:pPr>
            <a:endParaRPr lang="en" b="1" i="0" u="none" baseline="0" dirty="0">
              <a:solidFill>
                <a:schemeClr val="dk1"/>
              </a:solidFill>
            </a:endParaRPr>
          </a:p>
          <a:p>
            <a:pPr marL="0" lvl="0" indent="0" algn="l" rtl="0">
              <a:lnSpc>
                <a:spcPct val="115000"/>
              </a:lnSpc>
              <a:spcBef>
                <a:spcPts val="1200"/>
              </a:spcBef>
              <a:spcAft>
                <a:spcPts val="0"/>
              </a:spcAft>
              <a:buNone/>
            </a:pPr>
            <a:r>
              <a:rPr lang="en" b="1" i="0" u="none" baseline="0" dirty="0">
                <a:solidFill>
                  <a:schemeClr val="dk1"/>
                </a:solidFill>
              </a:rPr>
              <a:t>Experiment objective: to enable us to analyze cognitive function disruptions caused by sleep disorders, motion sickness, and fatigue.</a:t>
            </a:r>
          </a:p>
          <a:p>
            <a:pPr marL="0" lvl="0" indent="0" algn="l" rtl="0">
              <a:lnSpc>
                <a:spcPct val="115000"/>
              </a:lnSpc>
              <a:spcBef>
                <a:spcPts val="1200"/>
              </a:spcBef>
              <a:spcAft>
                <a:spcPts val="0"/>
              </a:spcAft>
              <a:buNone/>
            </a:pPr>
            <a:r>
              <a:rPr lang="en" b="1" i="0" u="none" baseline="0" dirty="0">
                <a:solidFill>
                  <a:schemeClr val="dk1"/>
                </a:solidFill>
              </a:rPr>
              <a:t>Ask the students: what are we expecting to see?</a:t>
            </a:r>
          </a:p>
          <a:p>
            <a:pPr marL="0" lvl="0" indent="0" algn="l" rtl="0">
              <a:lnSpc>
                <a:spcPct val="115000"/>
              </a:lnSpc>
              <a:spcBef>
                <a:spcPts val="1200"/>
              </a:spcBef>
              <a:spcAft>
                <a:spcPts val="0"/>
              </a:spcAft>
              <a:buNone/>
            </a:pPr>
            <a:endParaRPr lang="en" b="0" i="0" u="none" baseline="0" dirty="0"/>
          </a:p>
          <a:p>
            <a:pPr marL="0" lvl="0" indent="0" algn="l" rtl="0">
              <a:lnSpc>
                <a:spcPct val="115000"/>
              </a:lnSpc>
              <a:spcBef>
                <a:spcPts val="1200"/>
              </a:spcBef>
              <a:spcAft>
                <a:spcPts val="0"/>
              </a:spcAft>
              <a:buNone/>
            </a:pPr>
            <a:r>
              <a:rPr lang="en" b="0" i="0" u="none" baseline="0" dirty="0"/>
              <a:t>If a person’s cognitive function is hampered for one of those reasons, results will be poor because they will be confused (“Wait, what number am I looking for now?”), they will have trouble focusing their gaze, and their reaction time will be slower than normal.</a:t>
            </a:r>
          </a:p>
          <a:p>
            <a:pPr marL="0" lvl="0" indent="0" algn="l" rtl="0">
              <a:lnSpc>
                <a:spcPct val="115000"/>
              </a:lnSpc>
              <a:spcBef>
                <a:spcPts val="1200"/>
              </a:spcBef>
              <a:spcAft>
                <a:spcPts val="0"/>
              </a:spcAft>
              <a:buNone/>
            </a:pPr>
            <a:endParaRPr lang="en" b="1" i="0" u="none" baseline="0" dirty="0"/>
          </a:p>
          <a:p>
            <a:pPr marL="0" lvl="0" indent="0" algn="l" rtl="0">
              <a:lnSpc>
                <a:spcPct val="115000"/>
              </a:lnSpc>
              <a:spcBef>
                <a:spcPts val="1200"/>
              </a:spcBef>
              <a:spcAft>
                <a:spcPts val="0"/>
              </a:spcAft>
              <a:buNone/>
            </a:pPr>
            <a:r>
              <a:rPr lang="en" b="1" i="0" u="none" baseline="0" dirty="0"/>
              <a:t>Ask the students: can the results tell us what caused the disruptions?</a:t>
            </a:r>
            <a:r>
              <a:rPr lang="en" b="0" i="0" u="none" baseline="0" dirty="0"/>
              <a:t> Was Eytan confused, tired, unfocused?</a:t>
            </a:r>
          </a:p>
          <a:p>
            <a:pPr marL="0" lvl="0" indent="0" algn="l" rtl="0">
              <a:lnSpc>
                <a:spcPct val="115000"/>
              </a:lnSpc>
              <a:spcBef>
                <a:spcPts val="1200"/>
              </a:spcBef>
              <a:spcAft>
                <a:spcPts val="0"/>
              </a:spcAft>
              <a:buNone/>
            </a:pPr>
            <a:r>
              <a:rPr lang="en" b="0" i="0" u="none" baseline="0" dirty="0">
                <a:solidFill>
                  <a:schemeClr val="dk1"/>
                </a:solidFill>
              </a:rPr>
              <a:t>Although the software will have a hard time detecting the exact reason for the physiological state, it can accurately diagnose it.</a:t>
            </a:r>
            <a:endParaRPr lang="en" dirty="0"/>
          </a:p>
          <a:p>
            <a:pPr marL="0" lvl="0" indent="0" algn="l" rtl="0">
              <a:lnSpc>
                <a:spcPct val="115000"/>
              </a:lnSpc>
              <a:spcBef>
                <a:spcPts val="1200"/>
              </a:spcBef>
              <a:spcAft>
                <a:spcPts val="0"/>
              </a:spcAft>
              <a:buClr>
                <a:schemeClr val="dk1"/>
              </a:buClr>
              <a:buSzPts val="1100"/>
              <a:buFont typeface="Arial"/>
              <a:buNone/>
            </a:pPr>
            <a:endParaRPr lang="en" b="1" i="0" u="none" baseline="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i="0" u="none" baseline="0" dirty="0">
                <a:solidFill>
                  <a:schemeClr val="dk1"/>
                </a:solidFill>
              </a:rPr>
              <a:t>How can this experiment help pilots on Earth?</a:t>
            </a:r>
            <a:endParaRPr lang="en" dirty="0">
              <a:solidFill>
                <a:schemeClr val="dk1"/>
              </a:solidFill>
            </a:endParaRPr>
          </a:p>
          <a:p>
            <a:pPr marL="0" lvl="0" indent="0" algn="l" rtl="0">
              <a:lnSpc>
                <a:spcPct val="115000"/>
              </a:lnSpc>
              <a:spcBef>
                <a:spcPts val="1200"/>
              </a:spcBef>
              <a:spcAft>
                <a:spcPts val="0"/>
              </a:spcAft>
              <a:buNone/>
            </a:pPr>
            <a:r>
              <a:rPr lang="en" b="0" i="0" u="none" baseline="0" dirty="0"/>
              <a:t>This experiment can help the air force screen candidates and train new pilots.</a:t>
            </a: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18</a:t>
            </a:fld>
            <a:endParaRPr lang="he-IL"/>
          </a:p>
        </p:txBody>
      </p:sp>
    </p:spTree>
    <p:extLst>
      <p:ext uri="{BB962C8B-B14F-4D97-AF65-F5344CB8AC3E}">
        <p14:creationId xmlns:p14="http://schemas.microsoft.com/office/powerpoint/2010/main" val="5618633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sz="1200" b="0" i="0" u="none" baseline="0" dirty="0">
                <a:solidFill>
                  <a:schemeClr val="dk1"/>
                </a:solidFill>
              </a:rPr>
              <a:t>How is everything we have learned so far related to Eytan’s space experiment?</a:t>
            </a:r>
          </a:p>
          <a:p>
            <a:pPr marL="0" lvl="0" indent="0" algn="l" rtl="0">
              <a:spcBef>
                <a:spcPts val="0"/>
              </a:spcBef>
              <a:spcAft>
                <a:spcPts val="0"/>
              </a:spcAft>
              <a:buNone/>
            </a:pPr>
            <a:endParaRPr lang="en" sz="1200" dirty="0">
              <a:solidFill>
                <a:schemeClr val="dk1"/>
              </a:solidFill>
            </a:endParaRPr>
          </a:p>
          <a:p>
            <a:pPr marL="0" lvl="0" indent="0" algn="l" rtl="0">
              <a:spcBef>
                <a:spcPts val="0"/>
              </a:spcBef>
              <a:spcAft>
                <a:spcPts val="0"/>
              </a:spcAft>
              <a:buNone/>
            </a:pPr>
            <a:r>
              <a:rPr lang="en" sz="1200" b="0" i="0" u="none" baseline="0" dirty="0">
                <a:solidFill>
                  <a:schemeClr val="dk1"/>
                </a:solidFill>
              </a:rPr>
              <a:t>Astronauts often experience vertigo as well as sleep problems.</a:t>
            </a:r>
          </a:p>
          <a:p>
            <a:pPr marL="0" lvl="0" indent="0" algn="l" rtl="0">
              <a:spcBef>
                <a:spcPts val="0"/>
              </a:spcBef>
              <a:spcAft>
                <a:spcPts val="0"/>
              </a:spcAft>
              <a:buNone/>
            </a:pPr>
            <a:endParaRPr lang="en" sz="1200" dirty="0">
              <a:solidFill>
                <a:schemeClr val="dk1"/>
              </a:solidFill>
            </a:endParaRPr>
          </a:p>
          <a:p>
            <a:pPr marL="0" lvl="0" indent="0" algn="l" rtl="0">
              <a:spcBef>
                <a:spcPts val="0"/>
              </a:spcBef>
              <a:spcAft>
                <a:spcPts val="0"/>
              </a:spcAft>
              <a:buNone/>
            </a:pPr>
            <a:r>
              <a:rPr lang="en" sz="1200" b="0" i="0" u="sng" baseline="0" dirty="0">
                <a:solidFill>
                  <a:schemeClr val="dk1"/>
                </a:solidFill>
              </a:rPr>
              <a:t>Sleep problems</a:t>
            </a:r>
            <a:endParaRPr lang="en" sz="1200" b="1" dirty="0">
              <a:solidFill>
                <a:schemeClr val="dk1"/>
              </a:solidFill>
            </a:endParaRPr>
          </a:p>
          <a:p>
            <a:pPr marL="0" lvl="0" indent="0" algn="l" rtl="0">
              <a:spcBef>
                <a:spcPts val="0"/>
              </a:spcBef>
              <a:spcAft>
                <a:spcPts val="0"/>
              </a:spcAft>
              <a:buClr>
                <a:schemeClr val="dk1"/>
              </a:buClr>
              <a:buSzPts val="1100"/>
              <a:buFont typeface="Arial"/>
              <a:buNone/>
            </a:pPr>
            <a:r>
              <a:rPr lang="en" sz="1200" b="0" i="0" u="none" baseline="0" dirty="0">
                <a:solidFill>
                  <a:schemeClr val="dk1"/>
                </a:solidFill>
              </a:rPr>
              <a:t>Ask the students: what is the day-night cycle like for the astronauts on the ISS?</a:t>
            </a:r>
          </a:p>
          <a:p>
            <a:pPr marL="0" lvl="0" indent="0" algn="l" rtl="0">
              <a:spcBef>
                <a:spcPts val="0"/>
              </a:spcBef>
              <a:spcAft>
                <a:spcPts val="0"/>
              </a:spcAft>
              <a:buClr>
                <a:schemeClr val="dk1"/>
              </a:buClr>
              <a:buSzPts val="1100"/>
              <a:buFont typeface="Arial"/>
              <a:buNone/>
            </a:pPr>
            <a:endParaRPr lang="en" sz="1200" dirty="0">
              <a:solidFill>
                <a:schemeClr val="dk1"/>
              </a:solidFill>
            </a:endParaRPr>
          </a:p>
          <a:p>
            <a:pPr marL="0" lvl="0" indent="0" algn="l" rtl="0">
              <a:spcBef>
                <a:spcPts val="0"/>
              </a:spcBef>
              <a:spcAft>
                <a:spcPts val="0"/>
              </a:spcAft>
              <a:buNone/>
            </a:pPr>
            <a:r>
              <a:rPr lang="en" sz="1200" b="0" i="0" u="none" baseline="0" dirty="0">
                <a:solidFill>
                  <a:schemeClr val="dk1"/>
                </a:solidFill>
              </a:rPr>
              <a:t>The ISS orbits the Earth every 92 minutes. For the astronauts living there for weeks and months, </a:t>
            </a:r>
            <a:r>
              <a:rPr lang="en" sz="1200" b="1" i="0" u="none" baseline="0" dirty="0">
                <a:solidFill>
                  <a:schemeClr val="dk1"/>
                </a:solidFill>
              </a:rPr>
              <a:t>the sun rises every hour and a half.</a:t>
            </a:r>
          </a:p>
          <a:p>
            <a:pPr marL="0" lvl="0" indent="0" algn="l" rtl="0">
              <a:spcBef>
                <a:spcPts val="0"/>
              </a:spcBef>
              <a:spcAft>
                <a:spcPts val="0"/>
              </a:spcAft>
              <a:buNone/>
            </a:pPr>
            <a:r>
              <a:rPr lang="en" sz="1200" b="0" i="0" u="none" baseline="0" dirty="0">
                <a:solidFill>
                  <a:schemeClr val="dk1"/>
                </a:solidFill>
              </a:rPr>
              <a:t>This can interfere with their circadian rhythm—the inner clock that synchronizes our brain and body functions with a 24-hour cycle. One of the consequences of this interference is sleep problems and fatigue.</a:t>
            </a:r>
          </a:p>
          <a:p>
            <a:pPr marL="0" lvl="0" indent="0" algn="l" rtl="0">
              <a:spcBef>
                <a:spcPts val="0"/>
              </a:spcBef>
              <a:spcAft>
                <a:spcPts val="0"/>
              </a:spcAft>
              <a:buNone/>
            </a:pPr>
            <a:endParaRPr lang="en" sz="1200" dirty="0">
              <a:solidFill>
                <a:schemeClr val="dk1"/>
              </a:solidFill>
            </a:endParaRPr>
          </a:p>
          <a:p>
            <a:pPr marL="0" lvl="0" indent="0" algn="l" rtl="0">
              <a:spcBef>
                <a:spcPts val="0"/>
              </a:spcBef>
              <a:spcAft>
                <a:spcPts val="0"/>
              </a:spcAft>
              <a:buNone/>
            </a:pPr>
            <a:r>
              <a:rPr lang="en" sz="1200" b="0" i="0" u="sng" baseline="0" dirty="0">
                <a:solidFill>
                  <a:schemeClr val="dk1"/>
                </a:solidFill>
              </a:rPr>
              <a:t>Vertigo</a:t>
            </a:r>
            <a:endParaRPr lang="en" sz="1200" dirty="0">
              <a:solidFill>
                <a:schemeClr val="dk1"/>
              </a:solidFill>
            </a:endParaRPr>
          </a:p>
          <a:p>
            <a:pPr marL="0" lvl="0" indent="0" algn="l" rtl="0">
              <a:spcBef>
                <a:spcPts val="0"/>
              </a:spcBef>
              <a:spcAft>
                <a:spcPts val="0"/>
              </a:spcAft>
              <a:buNone/>
            </a:pPr>
            <a:r>
              <a:rPr lang="en" sz="1200" b="0" i="0" u="none" baseline="0" dirty="0">
                <a:solidFill>
                  <a:schemeClr val="dk1"/>
                </a:solidFill>
              </a:rPr>
              <a:t>Eytan and the other astronauts on the International Space Station are in </a:t>
            </a:r>
            <a:r>
              <a:rPr lang="en" sz="1200" b="1" i="0" u="none" baseline="0" dirty="0">
                <a:solidFill>
                  <a:schemeClr val="dk1"/>
                </a:solidFill>
              </a:rPr>
              <a:t>microgravity</a:t>
            </a:r>
            <a:r>
              <a:rPr lang="en" sz="1200" b="0" i="0" u="none" baseline="0" dirty="0">
                <a:solidFill>
                  <a:schemeClr val="dk1"/>
                </a:solidFill>
              </a:rPr>
              <a:t>.</a:t>
            </a:r>
          </a:p>
          <a:p>
            <a:pPr marL="0" lvl="0" indent="0" algn="l" rtl="0">
              <a:spcBef>
                <a:spcPts val="0"/>
              </a:spcBef>
              <a:spcAft>
                <a:spcPts val="0"/>
              </a:spcAft>
              <a:buNone/>
            </a:pPr>
            <a:r>
              <a:rPr lang="en" sz="1200" b="0" i="0" u="none" baseline="0" dirty="0">
                <a:solidFill>
                  <a:schemeClr val="dk1"/>
                </a:solidFill>
              </a:rPr>
              <a:t> At this point, students may say there is no gravity on the station. Explain that this is incorrect. Gravity on the ISS is about 90% of Earth’s gravity. This gravity is what keeps the station in orbit around Earth, preventing it from drifting off into space.</a:t>
            </a:r>
          </a:p>
          <a:p>
            <a:pPr marL="0" lvl="0" indent="0" algn="l" rtl="0">
              <a:spcBef>
                <a:spcPts val="0"/>
              </a:spcBef>
              <a:spcAft>
                <a:spcPts val="0"/>
              </a:spcAft>
              <a:buNone/>
            </a:pPr>
            <a:r>
              <a:rPr lang="en" sz="1200" b="0" i="0" u="none" baseline="0" dirty="0">
                <a:solidFill>
                  <a:schemeClr val="dk1"/>
                </a:solidFill>
              </a:rPr>
              <a:t>Moving at an average of 27,744 km/h at an altitude of 400 km above sea level, the station is, in fact, perpetually “falling”. The astronauts on the station are not floating in zero-G. They are in microgravity.</a:t>
            </a:r>
          </a:p>
          <a:p>
            <a:pPr marL="0" lvl="0" indent="0" algn="l" rtl="0">
              <a:spcBef>
                <a:spcPts val="0"/>
              </a:spcBef>
              <a:spcAft>
                <a:spcPts val="0"/>
              </a:spcAft>
              <a:buNone/>
            </a:pPr>
            <a:r>
              <a:rPr lang="en" sz="1200" b="0" i="0" u="none" baseline="0" dirty="0">
                <a:solidFill>
                  <a:schemeClr val="dk1"/>
                </a:solidFill>
              </a:rPr>
              <a:t>Microgravity causes the astronauts to feel unsteady as they have to navigate a three-dimensional environment. Their spatial orientation is hampered for as long as they are on the station. In other words, they experience </a:t>
            </a:r>
            <a:r>
              <a:rPr lang="en" sz="1200" b="1" i="0" u="none" baseline="0" dirty="0">
                <a:solidFill>
                  <a:schemeClr val="dk1"/>
                </a:solidFill>
              </a:rPr>
              <a:t>constant vertigo</a:t>
            </a:r>
            <a:r>
              <a:rPr lang="en" sz="1200" b="0" i="0" u="none" baseline="0" dirty="0">
                <a:solidFill>
                  <a:schemeClr val="dk1"/>
                </a:solidFill>
              </a:rPr>
              <a:t>.</a:t>
            </a:r>
          </a:p>
          <a:p>
            <a:pPr marL="0" lvl="0" indent="0" algn="l" rtl="0">
              <a:spcBef>
                <a:spcPts val="0"/>
              </a:spcBef>
              <a:spcAft>
                <a:spcPts val="0"/>
              </a:spcAft>
              <a:buNone/>
            </a:pPr>
            <a:endParaRPr lang="en" sz="1200" dirty="0">
              <a:solidFill>
                <a:schemeClr val="dk1"/>
              </a:solidFill>
            </a:endParaRPr>
          </a:p>
          <a:p>
            <a:pPr marL="0" lvl="0" indent="0" algn="l" rtl="0">
              <a:spcBef>
                <a:spcPts val="0"/>
              </a:spcBef>
              <a:spcAft>
                <a:spcPts val="0"/>
              </a:spcAft>
              <a:buNone/>
            </a:pPr>
            <a:endParaRPr lang="en" sz="1200" dirty="0">
              <a:solidFill>
                <a:schemeClr val="dk1"/>
              </a:solidFill>
            </a:endParaRPr>
          </a:p>
          <a:p>
            <a:pPr marL="0" lvl="0" indent="0" algn="l" rtl="0">
              <a:spcBef>
                <a:spcPts val="0"/>
              </a:spcBef>
              <a:spcAft>
                <a:spcPts val="0"/>
              </a:spcAft>
              <a:buNone/>
            </a:pPr>
            <a:r>
              <a:rPr lang="en" sz="1200" b="0" i="0" u="none" baseline="0" dirty="0">
                <a:solidFill>
                  <a:schemeClr val="dk1"/>
                </a:solidFill>
              </a:rPr>
              <a:t> </a:t>
            </a:r>
          </a:p>
          <a:p>
            <a:pPr marL="0" lvl="0" indent="0" algn="l" rtl="0">
              <a:spcBef>
                <a:spcPts val="0"/>
              </a:spcBef>
              <a:spcAft>
                <a:spcPts val="0"/>
              </a:spcAft>
              <a:buNone/>
            </a:pPr>
            <a:r>
              <a:rPr lang="en" sz="1200" b="1" i="0" u="none" baseline="0" dirty="0">
                <a:solidFill>
                  <a:schemeClr val="dk1"/>
                </a:solidFill>
              </a:rPr>
              <a:t>What are the dangers of being in microgravity?</a:t>
            </a:r>
          </a:p>
          <a:p>
            <a:pPr marL="0" lvl="0" indent="0" algn="l" rtl="0">
              <a:spcBef>
                <a:spcPts val="0"/>
              </a:spcBef>
              <a:spcAft>
                <a:spcPts val="0"/>
              </a:spcAft>
              <a:buNone/>
            </a:pPr>
            <a:r>
              <a:rPr lang="en" sz="1200" b="0" i="0" u="none" baseline="0" dirty="0">
                <a:solidFill>
                  <a:schemeClr val="dk1"/>
                </a:solidFill>
              </a:rPr>
              <a:t>Ask the students to hypothesize.</a:t>
            </a:r>
          </a:p>
          <a:p>
            <a:pPr marL="457200" lvl="0" indent="-304800" algn="l" rtl="0">
              <a:spcBef>
                <a:spcPts val="0"/>
              </a:spcBef>
              <a:spcAft>
                <a:spcPts val="0"/>
              </a:spcAft>
              <a:buClr>
                <a:schemeClr val="dk1"/>
              </a:buClr>
              <a:buSzPts val="1200"/>
              <a:buChar char="-"/>
            </a:pPr>
            <a:r>
              <a:rPr lang="en" sz="1200" b="0" i="0" u="none" baseline="0" dirty="0">
                <a:solidFill>
                  <a:schemeClr val="dk1"/>
                </a:solidFill>
              </a:rPr>
              <a:t>Muscles get weaker because with gravity being significantly lower than it is on Earth, they don’t need to support the body as much.</a:t>
            </a:r>
          </a:p>
          <a:p>
            <a:pPr marL="457200" lvl="0" indent="-304800" algn="l" rtl="0">
              <a:spcBef>
                <a:spcPts val="0"/>
              </a:spcBef>
              <a:spcAft>
                <a:spcPts val="0"/>
              </a:spcAft>
              <a:buClr>
                <a:schemeClr val="dk1"/>
              </a:buClr>
              <a:buSzPts val="1200"/>
              <a:buChar char="-"/>
            </a:pPr>
            <a:r>
              <a:rPr lang="en" sz="1200" b="0" i="0" u="none" baseline="0" dirty="0">
                <a:solidFill>
                  <a:schemeClr val="dk1"/>
                </a:solidFill>
              </a:rPr>
              <a:t>There is increased blood flow to the head and neck because the heart does not have to work as hard to overcome gravity and push the blood upward.</a:t>
            </a:r>
          </a:p>
          <a:p>
            <a:pPr marL="457200" lvl="0" indent="-304800" algn="l" rtl="0">
              <a:spcBef>
                <a:spcPts val="0"/>
              </a:spcBef>
              <a:spcAft>
                <a:spcPts val="0"/>
              </a:spcAft>
              <a:buClr>
                <a:schemeClr val="dk1"/>
              </a:buClr>
              <a:buSzPts val="1200"/>
              <a:buChar char="-"/>
            </a:pPr>
            <a:r>
              <a:rPr lang="en" sz="1200" b="0" i="0" u="none" baseline="0" dirty="0">
                <a:solidFill>
                  <a:schemeClr val="dk1"/>
                </a:solidFill>
              </a:rPr>
              <a:t>When sensors in the head and neck detect the increased blood flow, they send signals to the body, which interprets them incorrectly as having too much blood. This results in a drop in blood pressure, meaning the body and brain receive less oxygen.</a:t>
            </a:r>
          </a:p>
          <a:p>
            <a:pPr marL="457200" lvl="0" indent="-304800" algn="l" rtl="0">
              <a:spcBef>
                <a:spcPts val="0"/>
              </a:spcBef>
              <a:spcAft>
                <a:spcPts val="0"/>
              </a:spcAft>
              <a:buClr>
                <a:schemeClr val="dk1"/>
              </a:buClr>
              <a:buSzPts val="1200"/>
              <a:buChar char="-"/>
            </a:pPr>
            <a:r>
              <a:rPr lang="en" sz="1200" b="0" i="0" u="none" baseline="0" dirty="0">
                <a:solidFill>
                  <a:schemeClr val="dk1"/>
                </a:solidFill>
              </a:rPr>
              <a:t> This can interfere with the functioning of all the body’s systems, and potentially cause damage. The effects range from poor general functioning to poor decision-making and potentially life-threatening mistakes.</a:t>
            </a:r>
          </a:p>
          <a:p>
            <a:pPr marL="457200" lvl="0" indent="-304800" algn="l" rtl="0">
              <a:spcBef>
                <a:spcPts val="0"/>
              </a:spcBef>
              <a:spcAft>
                <a:spcPts val="0"/>
              </a:spcAft>
              <a:buClr>
                <a:schemeClr val="dk1"/>
              </a:buClr>
              <a:buSzPts val="1200"/>
              <a:buChar char="-"/>
            </a:pPr>
            <a:endParaRPr lang="en" sz="1200" b="0" i="0" u="none" baseline="0" dirty="0">
              <a:solidFill>
                <a:schemeClr val="dk1"/>
              </a:solidFill>
            </a:endParaRPr>
          </a:p>
          <a:p>
            <a:pPr marL="0" lvl="0" indent="0" algn="l" rtl="0">
              <a:spcBef>
                <a:spcPts val="0"/>
              </a:spcBef>
              <a:spcAft>
                <a:spcPts val="0"/>
              </a:spcAft>
              <a:buNone/>
            </a:pPr>
            <a:endParaRPr lang="en" sz="1200" b="1" dirty="0">
              <a:solidFill>
                <a:schemeClr val="dk1"/>
              </a:solidFill>
            </a:endParaRPr>
          </a:p>
          <a:p>
            <a:pPr marL="0" lvl="0" indent="0" algn="l" rtl="0">
              <a:spcBef>
                <a:spcPts val="0"/>
              </a:spcBef>
              <a:spcAft>
                <a:spcPts val="0"/>
              </a:spcAft>
              <a:buNone/>
            </a:pPr>
            <a:r>
              <a:rPr lang="en" sz="1200" b="1" i="0" u="none" baseline="0" dirty="0"/>
              <a:t>What can they do about it?</a:t>
            </a:r>
          </a:p>
          <a:p>
            <a:pPr marL="457200" lvl="0" indent="-304800" algn="l" rtl="0">
              <a:spcBef>
                <a:spcPts val="0"/>
              </a:spcBef>
              <a:spcAft>
                <a:spcPts val="0"/>
              </a:spcAft>
              <a:buSzPts val="1200"/>
              <a:buChar char="-"/>
            </a:pPr>
            <a:r>
              <a:rPr lang="en" sz="1200" b="0" i="0" u="none" baseline="0" dirty="0"/>
              <a:t>Exercise regularly and adapt their exercise regimen to their situation.</a:t>
            </a:r>
          </a:p>
          <a:p>
            <a:pPr marL="457200" lvl="0" indent="-304800" algn="l" rtl="0">
              <a:spcBef>
                <a:spcPts val="0"/>
              </a:spcBef>
              <a:spcAft>
                <a:spcPts val="0"/>
              </a:spcAft>
              <a:buSzPts val="1200"/>
              <a:buChar char="-"/>
            </a:pPr>
            <a:r>
              <a:rPr lang="en" sz="1200" b="0" i="0" u="none" baseline="0" dirty="0"/>
              <a:t>Override their natural sleep-wake cycle by taking certain medications, like melatonin (a drug used to treat jet lag).</a:t>
            </a:r>
          </a:p>
          <a:p>
            <a:pPr marL="457200" lvl="0" indent="-304800" algn="l" rtl="0">
              <a:spcBef>
                <a:spcPts val="0"/>
              </a:spcBef>
              <a:spcAft>
                <a:spcPts val="0"/>
              </a:spcAft>
              <a:buSzPts val="1200"/>
              <a:buChar char="-"/>
            </a:pPr>
            <a:r>
              <a:rPr lang="en" sz="1200" b="0" i="0" u="none" baseline="0" dirty="0"/>
              <a:t>Track and monitor their functioning.</a:t>
            </a:r>
          </a:p>
          <a:p>
            <a:pPr marL="0" lvl="0" indent="0" algn="l" rtl="0">
              <a:spcBef>
                <a:spcPts val="0"/>
              </a:spcBef>
              <a:spcAft>
                <a:spcPts val="0"/>
              </a:spcAft>
              <a:buNone/>
            </a:pPr>
            <a:endParaRPr lang="en" sz="1200" dirty="0"/>
          </a:p>
          <a:p>
            <a:pPr marL="0" lvl="0" indent="0" algn="l" rtl="0">
              <a:spcBef>
                <a:spcPts val="0"/>
              </a:spcBef>
              <a:spcAft>
                <a:spcPts val="0"/>
              </a:spcAft>
              <a:buNone/>
            </a:pPr>
            <a:r>
              <a:rPr lang="en" sz="1200" b="1" i="0" u="none" baseline="0" dirty="0"/>
              <a:t>Let’s go back to the eye-tracking software.</a:t>
            </a:r>
            <a:endParaRPr lang="en" sz="1200" b="1" dirty="0"/>
          </a:p>
          <a:p>
            <a:pPr marL="0" lvl="0" indent="0" algn="l" rtl="0">
              <a:spcBef>
                <a:spcPts val="0"/>
              </a:spcBef>
              <a:spcAft>
                <a:spcPts val="0"/>
              </a:spcAft>
              <a:buNone/>
            </a:pPr>
            <a:r>
              <a:rPr lang="en" sz="1200" b="0" i="0" u="none" baseline="0" dirty="0"/>
              <a:t>The software helps monitor our physiological state by tracking our eye movements.</a:t>
            </a:r>
          </a:p>
          <a:p>
            <a:pPr marL="0" lvl="0" indent="0" algn="l" rtl="0">
              <a:spcBef>
                <a:spcPts val="0"/>
              </a:spcBef>
              <a:spcAft>
                <a:spcPts val="0"/>
              </a:spcAft>
              <a:buNone/>
            </a:pPr>
            <a:endParaRPr lang="en" sz="1200" dirty="0"/>
          </a:p>
          <a:p>
            <a:pPr marL="0" lvl="0" indent="0" algn="l" rtl="0">
              <a:lnSpc>
                <a:spcPct val="115000"/>
              </a:lnSpc>
              <a:spcBef>
                <a:spcPts val="1200"/>
              </a:spcBef>
              <a:spcAft>
                <a:spcPts val="0"/>
              </a:spcAft>
              <a:buClr>
                <a:schemeClr val="dk1"/>
              </a:buClr>
              <a:buSzPts val="1100"/>
              <a:buFont typeface="Arial"/>
              <a:buNone/>
            </a:pPr>
            <a:r>
              <a:rPr lang="en" b="1" i="0" u="none" baseline="0" dirty="0">
                <a:solidFill>
                  <a:schemeClr val="dk1"/>
                </a:solidFill>
              </a:rPr>
              <a:t>How can monitoring eye movements help us on Earth and in space?</a:t>
            </a:r>
          </a:p>
          <a:p>
            <a:pPr marL="0" lvl="0" indent="0" algn="l" rtl="0">
              <a:lnSpc>
                <a:spcPct val="115000"/>
              </a:lnSpc>
              <a:spcBef>
                <a:spcPts val="1200"/>
              </a:spcBef>
              <a:spcAft>
                <a:spcPts val="0"/>
              </a:spcAft>
              <a:buClr>
                <a:schemeClr val="dk1"/>
              </a:buClr>
              <a:buSzPts val="1100"/>
              <a:buFont typeface="Arial"/>
              <a:buNone/>
            </a:pPr>
            <a:r>
              <a:rPr lang="en" b="0" i="0" u="none" baseline="0" dirty="0">
                <a:solidFill>
                  <a:schemeClr val="dk1"/>
                </a:solidFill>
              </a:rPr>
              <a:t>On Earth: Researchers will analyze the results of Eytan’s space experiment—the data of Eytan’s involuntary eye movements while experiencing fatigue and vertigo. With these results, we can develop a sensor that will prevent aviation accidents caused by pilots on Earth.</a:t>
            </a:r>
          </a:p>
          <a:p>
            <a:pPr marL="0" lvl="0" indent="0" algn="l" rtl="0">
              <a:lnSpc>
                <a:spcPct val="115000"/>
              </a:lnSpc>
              <a:spcBef>
                <a:spcPts val="1200"/>
              </a:spcBef>
              <a:spcAft>
                <a:spcPts val="0"/>
              </a:spcAft>
              <a:buClr>
                <a:schemeClr val="dk1"/>
              </a:buClr>
              <a:buSzPts val="1100"/>
              <a:buFont typeface="Arial"/>
              <a:buNone/>
            </a:pPr>
            <a:r>
              <a:rPr lang="en" b="0" i="0" u="none" baseline="0" dirty="0">
                <a:solidFill>
                  <a:schemeClr val="dk1"/>
                </a:solidFill>
              </a:rPr>
              <a:t>In space: monitoring the astronauts’ physiological state will help treat vertigo and fatigue—</a:t>
            </a:r>
            <a:r>
              <a:rPr lang="en" b="1" i="0" u="none" baseline="0" dirty="0">
                <a:solidFill>
                  <a:schemeClr val="dk1"/>
                </a:solidFill>
                <a:highlight>
                  <a:schemeClr val="lt1"/>
                </a:highlight>
              </a:rPr>
              <a:t>conditions all astronauts have to cope with</a:t>
            </a:r>
            <a:r>
              <a:rPr lang="en" b="0" i="0" u="none" baseline="0" dirty="0">
                <a:solidFill>
                  <a:schemeClr val="dk1"/>
                </a:solidFill>
              </a:rPr>
              <a:t>.</a:t>
            </a:r>
          </a:p>
          <a:p>
            <a:pPr marL="0" lvl="0" indent="0" algn="l" rtl="0">
              <a:lnSpc>
                <a:spcPct val="115000"/>
              </a:lnSpc>
              <a:spcBef>
                <a:spcPts val="1200"/>
              </a:spcBef>
              <a:spcAft>
                <a:spcPts val="0"/>
              </a:spcAft>
              <a:buClr>
                <a:schemeClr val="dk1"/>
              </a:buClr>
              <a:buSzPts val="1100"/>
              <a:buFont typeface="Arial"/>
              <a:buNone/>
            </a:pPr>
            <a:endParaRPr lang="en"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i="0" u="none" baseline="0" dirty="0">
                <a:solidFill>
                  <a:schemeClr val="dk1"/>
                </a:solidFill>
                <a:highlight>
                  <a:schemeClr val="lt1"/>
                </a:highlight>
              </a:rPr>
              <a:t>Ask the students: what do you think needs to happen once the software detects a pilot or astronaut have vertigo? How can the detection help?</a:t>
            </a:r>
          </a:p>
          <a:p>
            <a:pPr marL="457200" lvl="0" indent="-298450" algn="l" rtl="0">
              <a:lnSpc>
                <a:spcPct val="115000"/>
              </a:lnSpc>
              <a:spcBef>
                <a:spcPts val="1200"/>
              </a:spcBef>
              <a:spcAft>
                <a:spcPts val="0"/>
              </a:spcAft>
              <a:buClr>
                <a:schemeClr val="dk1"/>
              </a:buClr>
              <a:buSzPts val="1100"/>
              <a:buChar char="-"/>
            </a:pPr>
            <a:r>
              <a:rPr lang="en" b="0" i="0" u="none" baseline="0" dirty="0">
                <a:solidFill>
                  <a:schemeClr val="dk1"/>
                </a:solidFill>
                <a:highlight>
                  <a:schemeClr val="lt1"/>
                </a:highlight>
              </a:rPr>
              <a:t>Detection can raise awareness and help pilots and astronauts think critically about their actions. </a:t>
            </a:r>
          </a:p>
          <a:p>
            <a:pPr marL="457200" lvl="0" indent="-298450" algn="l" rtl="0">
              <a:lnSpc>
                <a:spcPct val="115000"/>
              </a:lnSpc>
              <a:spcBef>
                <a:spcPts val="0"/>
              </a:spcBef>
              <a:spcAft>
                <a:spcPts val="0"/>
              </a:spcAft>
              <a:buClr>
                <a:schemeClr val="dk1"/>
              </a:buClr>
              <a:buSzPts val="1100"/>
              <a:buChar char="-"/>
            </a:pPr>
            <a:r>
              <a:rPr lang="en" b="0" i="0" u="none" baseline="0" dirty="0">
                <a:solidFill>
                  <a:schemeClr val="dk1"/>
                </a:solidFill>
                <a:highlight>
                  <a:schemeClr val="lt1"/>
                </a:highlight>
              </a:rPr>
              <a:t>It can also improve teamwork.</a:t>
            </a:r>
          </a:p>
          <a:p>
            <a:pPr marL="457200" lvl="0" indent="-298450" algn="l" rtl="0">
              <a:lnSpc>
                <a:spcPct val="115000"/>
              </a:lnSpc>
              <a:spcBef>
                <a:spcPts val="0"/>
              </a:spcBef>
              <a:spcAft>
                <a:spcPts val="0"/>
              </a:spcAft>
              <a:buClr>
                <a:schemeClr val="dk1"/>
              </a:buClr>
              <a:buSzPts val="1100"/>
              <a:buChar char="-"/>
            </a:pPr>
            <a:r>
              <a:rPr lang="en" b="0" i="0" u="none" baseline="0" dirty="0">
                <a:solidFill>
                  <a:schemeClr val="dk1"/>
                </a:solidFill>
                <a:highlight>
                  <a:schemeClr val="lt1"/>
                </a:highlight>
              </a:rPr>
              <a:t>Once a dangerous situation is detected, automated systems can switch on.</a:t>
            </a:r>
          </a:p>
          <a:p>
            <a:pPr marL="457200" lvl="0" indent="-298450" algn="l" rtl="0">
              <a:lnSpc>
                <a:spcPct val="115000"/>
              </a:lnSpc>
              <a:spcBef>
                <a:spcPts val="0"/>
              </a:spcBef>
              <a:spcAft>
                <a:spcPts val="0"/>
              </a:spcAft>
              <a:buClr>
                <a:schemeClr val="dk1"/>
              </a:buClr>
              <a:buSzPts val="1100"/>
              <a:buChar char="-"/>
            </a:pPr>
            <a:r>
              <a:rPr lang="en" b="0" i="0" u="none" baseline="0" dirty="0">
                <a:solidFill>
                  <a:schemeClr val="dk1"/>
                </a:solidFill>
                <a:highlight>
                  <a:schemeClr val="lt1"/>
                </a:highlight>
              </a:rPr>
              <a:t>Detection can give valuable feedback and help review performance during critical processes.</a:t>
            </a:r>
          </a:p>
          <a:p>
            <a:pPr marL="457200" lvl="0" indent="-298450" algn="l" rtl="0">
              <a:lnSpc>
                <a:spcPct val="115000"/>
              </a:lnSpc>
              <a:spcBef>
                <a:spcPts val="0"/>
              </a:spcBef>
              <a:spcAft>
                <a:spcPts val="0"/>
              </a:spcAft>
              <a:buClr>
                <a:schemeClr val="dk1"/>
              </a:buClr>
              <a:buSzPts val="1100"/>
              <a:buChar char="-"/>
            </a:pPr>
            <a:r>
              <a:rPr lang="en" b="0" i="0" u="none" baseline="0" dirty="0">
                <a:solidFill>
                  <a:schemeClr val="dk1"/>
                </a:solidFill>
                <a:highlight>
                  <a:schemeClr val="lt1"/>
                </a:highlight>
              </a:rPr>
              <a:t>Medications can improve concentration and sleep quality.</a:t>
            </a:r>
          </a:p>
          <a:p>
            <a:pPr marL="457200" lvl="0" indent="0" algn="l" rtl="0">
              <a:lnSpc>
                <a:spcPct val="115000"/>
              </a:lnSpc>
              <a:spcBef>
                <a:spcPts val="1200"/>
              </a:spcBef>
              <a:spcAft>
                <a:spcPts val="0"/>
              </a:spcAft>
              <a:buNone/>
            </a:pPr>
            <a:endParaRPr lang="en" dirty="0">
              <a:solidFill>
                <a:schemeClr val="dk1"/>
              </a:solidFill>
              <a:highlight>
                <a:schemeClr val="lt1"/>
              </a:highlight>
            </a:endParaRPr>
          </a:p>
          <a:p>
            <a:pPr marL="0" lvl="0" indent="0" algn="l" rtl="0">
              <a:lnSpc>
                <a:spcPct val="115000"/>
              </a:lnSpc>
              <a:spcBef>
                <a:spcPts val="1200"/>
              </a:spcBef>
              <a:spcAft>
                <a:spcPts val="0"/>
              </a:spcAft>
              <a:buClr>
                <a:schemeClr val="dk1"/>
              </a:buClr>
              <a:buSzPts val="1100"/>
              <a:buFont typeface="Arial"/>
              <a:buNone/>
            </a:pPr>
            <a:endParaRPr lang="en" dirty="0">
              <a:solidFill>
                <a:schemeClr val="dk1"/>
              </a:solidFill>
            </a:endParaRPr>
          </a:p>
          <a:p>
            <a:pPr marL="0" lvl="0" indent="0" algn="l" rtl="0">
              <a:spcBef>
                <a:spcPts val="1200"/>
              </a:spcBef>
              <a:spcAft>
                <a:spcPts val="0"/>
              </a:spcAft>
              <a:buClr>
                <a:schemeClr val="dk1"/>
              </a:buClr>
              <a:buSzPts val="1100"/>
              <a:buFont typeface="Arial"/>
              <a:buNone/>
            </a:pPr>
            <a:endParaRPr lang="en" dirty="0">
              <a:solidFill>
                <a:schemeClr val="dk1"/>
              </a:solidFill>
            </a:endParaRPr>
          </a:p>
          <a:p>
            <a:pPr marL="0" lvl="0" indent="0" algn="l" rtl="0">
              <a:lnSpc>
                <a:spcPct val="115000"/>
              </a:lnSpc>
              <a:spcBef>
                <a:spcPts val="1200"/>
              </a:spcBef>
              <a:spcAft>
                <a:spcPts val="0"/>
              </a:spcAft>
              <a:buClr>
                <a:schemeClr val="dk1"/>
              </a:buClr>
              <a:buSzPts val="1100"/>
              <a:buFont typeface="Arial"/>
              <a:buNone/>
            </a:pPr>
            <a:endParaRPr lang="en"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0" i="0" u="none" baseline="0" dirty="0">
                <a:solidFill>
                  <a:schemeClr val="dk1"/>
                </a:solidFill>
              </a:rPr>
              <a:t>		</a:t>
            </a:r>
          </a:p>
          <a:p>
            <a:pPr marL="0" lvl="0" indent="0" algn="l" rtl="0">
              <a:spcBef>
                <a:spcPts val="1200"/>
              </a:spcBef>
              <a:spcAft>
                <a:spcPts val="0"/>
              </a:spcAft>
              <a:buNone/>
            </a:pPr>
            <a:endParaRPr lang="en" sz="1200" dirty="0"/>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19</a:t>
            </a:fld>
            <a:endParaRPr lang="he-IL"/>
          </a:p>
        </p:txBody>
      </p:sp>
    </p:spTree>
    <p:extLst>
      <p:ext uri="{BB962C8B-B14F-4D97-AF65-F5344CB8AC3E}">
        <p14:creationId xmlns:p14="http://schemas.microsoft.com/office/powerpoint/2010/main" val="676524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 b="0" i="0" u="none" baseline="0" dirty="0">
                <a:solidFill>
                  <a:schemeClr val="dk1"/>
                </a:solidFill>
              </a:rPr>
              <a:t>In an optional bonus lesson, students can learn about eye movements, the places where our gaze is drawn, the importance of movement for our sensory processes, and the ethical implications of eye-tracking technology.</a:t>
            </a:r>
          </a:p>
          <a:p>
            <a:pPr marL="0" lvl="0" indent="0" algn="l" rtl="0">
              <a:lnSpc>
                <a:spcPct val="115000"/>
              </a:lnSpc>
              <a:spcBef>
                <a:spcPts val="0"/>
              </a:spcBef>
              <a:spcAft>
                <a:spcPts val="0"/>
              </a:spcAft>
              <a:buClr>
                <a:schemeClr val="dk1"/>
              </a:buClr>
              <a:buSzPts val="1100"/>
              <a:buFont typeface="Arial"/>
              <a:buNone/>
            </a:pPr>
            <a:r>
              <a:rPr lang="en" b="0" i="0" u="none" baseline="0" dirty="0">
                <a:solidFill>
                  <a:schemeClr val="dk1"/>
                </a:solidFill>
              </a:rPr>
              <a:t>In this lesson, the students create an experiment independently.</a:t>
            </a:r>
          </a:p>
          <a:p>
            <a:pPr marL="0" lvl="0" indent="0" algn="r" rtl="0">
              <a:spcBef>
                <a:spcPts val="0"/>
              </a:spcBef>
              <a:spcAft>
                <a:spcPts val="0"/>
              </a:spcAft>
              <a:buNone/>
            </a:pPr>
            <a:endParaRPr lang="en" dirty="0">
              <a:solidFill>
                <a:schemeClr val="dk1"/>
              </a:solidFill>
            </a:endParaRP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20</a:t>
            </a:fld>
            <a:endParaRPr lang="he-IL"/>
          </a:p>
        </p:txBody>
      </p:sp>
    </p:spTree>
    <p:extLst>
      <p:ext uri="{BB962C8B-B14F-4D97-AF65-F5344CB8AC3E}">
        <p14:creationId xmlns:p14="http://schemas.microsoft.com/office/powerpoint/2010/main" val="28176811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b="0" i="0" u="none" baseline="0" dirty="0">
                <a:solidFill>
                  <a:schemeClr val="dk1"/>
                </a:solidFill>
              </a:rPr>
              <a:t>The students will now conduct another eye-tracking experiment. The experiment requires a laptop with a webcam.</a:t>
            </a:r>
          </a:p>
          <a:p>
            <a:pPr marL="0" lvl="0" indent="0" algn="l" rtl="0">
              <a:spcBef>
                <a:spcPts val="0"/>
              </a:spcBef>
              <a:spcAft>
                <a:spcPts val="0"/>
              </a:spcAft>
              <a:buNone/>
            </a:pPr>
            <a:r>
              <a:rPr lang="en" b="0" i="0" u="none" baseline="0" dirty="0">
                <a:solidFill>
                  <a:schemeClr val="dk1"/>
                </a:solidFill>
              </a:rPr>
              <a:t>Ask the students to work in pairs (the same pairs as previously), with two students per laptop. Ask each pair to sign into the account they had not used in the previous experiment.</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The instructions are in the “Experiment files and instructions” folder. The file is named “Optional experiment instructions”.</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In this experiment, the students will upload an image, look at it, and look for patterns in their eye movements to see which parts of the image they were looking at.</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After the experiment, discuss the results.</a:t>
            </a:r>
          </a:p>
          <a:p>
            <a:pPr marL="0" lvl="0" indent="0" algn="l" rtl="0">
              <a:spcBef>
                <a:spcPts val="0"/>
              </a:spcBef>
              <a:spcAft>
                <a:spcPts val="0"/>
              </a:spcAft>
              <a:buNone/>
            </a:pPr>
            <a:r>
              <a:rPr lang="en" b="0" i="0" u="none" baseline="0" dirty="0">
                <a:solidFill>
                  <a:schemeClr val="dk1"/>
                </a:solidFill>
              </a:rPr>
              <a:t>We can learn a lot about ourselves from our eye movements. Not only can we detect conditions like vertigo or fatigue—we can also identify where our attention is directed. Often, though not always, the center of our gaze is also the focus of our attention.</a:t>
            </a:r>
          </a:p>
          <a:p>
            <a:pPr marL="0" lvl="0" indent="0" algn="l" rtl="0">
              <a:spcBef>
                <a:spcPts val="0"/>
              </a:spcBef>
              <a:spcAft>
                <a:spcPts val="0"/>
              </a:spcAft>
              <a:buClr>
                <a:schemeClr val="dk1"/>
              </a:buClr>
              <a:buSzPts val="1100"/>
              <a:buFont typeface="Arial"/>
              <a:buNone/>
            </a:pPr>
            <a:r>
              <a:rPr lang="en" b="0" i="0" u="none" baseline="0" dirty="0">
                <a:solidFill>
                  <a:schemeClr val="dk1"/>
                </a:solidFill>
              </a:rPr>
              <a:t>Ask the students: how did your gaze move across the image? Where did you look first? Which areas did you not look at? Did different students have different results, or were they similar?</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Clr>
                <a:schemeClr val="dk1"/>
              </a:buClr>
              <a:buSzPts val="1100"/>
              <a:buFont typeface="Arial"/>
              <a:buNone/>
            </a:pPr>
            <a:endParaRPr lang="en" b="1" dirty="0">
              <a:solidFill>
                <a:schemeClr val="dk1"/>
              </a:solidFill>
            </a:endParaRPr>
          </a:p>
          <a:p>
            <a:pPr marL="0" lvl="0" indent="0" algn="r" rtl="0">
              <a:spcBef>
                <a:spcPts val="0"/>
              </a:spcBef>
              <a:spcAft>
                <a:spcPts val="0"/>
              </a:spcAft>
              <a:buNone/>
            </a:pPr>
            <a:endParaRPr lang="en" dirty="0"/>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21</a:t>
            </a:fld>
            <a:endParaRPr lang="he-IL"/>
          </a:p>
        </p:txBody>
      </p:sp>
    </p:spTree>
    <p:extLst>
      <p:ext uri="{BB962C8B-B14F-4D97-AF65-F5344CB8AC3E}">
        <p14:creationId xmlns:p14="http://schemas.microsoft.com/office/powerpoint/2010/main" val="3059249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b="0" i="0" u="none" baseline="0" dirty="0"/>
              <a:t>Working in pairs, the students will now conduct a small study. This will take up most of the bonus lesson. </a:t>
            </a:r>
          </a:p>
          <a:p>
            <a:pPr marL="0" lvl="0" indent="0" algn="l" rtl="0">
              <a:spcBef>
                <a:spcPts val="0"/>
              </a:spcBef>
              <a:spcAft>
                <a:spcPts val="0"/>
              </a:spcAft>
              <a:buNone/>
            </a:pPr>
            <a:r>
              <a:rPr lang="en" b="0" i="0" u="none" baseline="0" dirty="0"/>
              <a:t>For detailed instructions, open the </a:t>
            </a:r>
            <a:r>
              <a:rPr lang="en" b="0" i="0" u="none" baseline="0" dirty="0">
                <a:solidFill>
                  <a:schemeClr val="dk1"/>
                </a:solidFill>
              </a:rPr>
              <a:t>“Experiment files and instructions” folder. The file is named “Optional experiment instructions”.</a:t>
            </a:r>
          </a:p>
          <a:p>
            <a:pPr marL="0" lvl="0" indent="0" algn="l" rtl="0">
              <a:spcBef>
                <a:spcPts val="0"/>
              </a:spcBef>
              <a:spcAft>
                <a:spcPts val="0"/>
              </a:spcAft>
              <a:buNone/>
            </a:pPr>
            <a:r>
              <a:rPr lang="en" b="0" i="0" u="none" baseline="0" dirty="0">
                <a:solidFill>
                  <a:schemeClr val="dk1"/>
                </a:solidFill>
              </a:rPr>
              <a:t>The file also contains a template for a short report that summarizes the students’ research.</a:t>
            </a:r>
          </a:p>
          <a:p>
            <a:pPr marL="0" lvl="0" indent="0" algn="l" rtl="0">
              <a:spcBef>
                <a:spcPts val="0"/>
              </a:spcBef>
              <a:spcAft>
                <a:spcPts val="0"/>
              </a:spcAft>
              <a:buNone/>
            </a:pPr>
            <a:r>
              <a:rPr lang="en" b="0" i="0" u="none" baseline="0" dirty="0"/>
              <a:t> - </a:t>
            </a:r>
          </a:p>
          <a:p>
            <a:pPr marL="457200" lvl="0" indent="-298450" algn="l" rtl="0">
              <a:spcBef>
                <a:spcPts val="0"/>
              </a:spcBef>
              <a:spcAft>
                <a:spcPts val="0"/>
              </a:spcAft>
              <a:buSzPts val="1100"/>
              <a:buAutoNum type="arabicParenR"/>
            </a:pPr>
            <a:r>
              <a:rPr lang="en" b="0" i="0" u="none" baseline="0" dirty="0"/>
              <a:t>Ask the students to think of a question that could be answered using the eye-tracking software. The question needs to be about the things people tend to look at or about the order in which they tend to look at things. For example: what do people tend to look at first—humans or animals? What do people tend to look at first—nearby objects or faraway objects? </a:t>
            </a:r>
          </a:p>
          <a:p>
            <a:pPr marL="457200" lvl="0" indent="-298450" algn="l" rtl="0">
              <a:spcBef>
                <a:spcPts val="0"/>
              </a:spcBef>
              <a:spcAft>
                <a:spcPts val="0"/>
              </a:spcAft>
              <a:buSzPts val="1100"/>
              <a:buAutoNum type="arabicParenR"/>
            </a:pPr>
            <a:r>
              <a:rPr lang="en" b="0" i="0" u="none" baseline="0" dirty="0"/>
              <a:t>Ask the students to find images suitable to their questions and upload them to the eye-tracking website. Each group should then run the experiment with members of another group as participants.</a:t>
            </a:r>
          </a:p>
          <a:p>
            <a:pPr marL="457200" lvl="0" indent="-298450" algn="l" rtl="0">
              <a:spcBef>
                <a:spcPts val="0"/>
              </a:spcBef>
              <a:spcAft>
                <a:spcPts val="0"/>
              </a:spcAft>
              <a:buSzPts val="1100"/>
              <a:buAutoNum type="arabicParenR"/>
            </a:pPr>
            <a:r>
              <a:rPr lang="en" b="0" i="0" u="none" baseline="0" dirty="0"/>
              <a:t>Once they are done, ask them to report their results and conclusions. You can ask them to submit a written report or present their findings to the class (2-3 minutes per group).</a:t>
            </a:r>
          </a:p>
          <a:p>
            <a:pPr marL="0" lvl="0" indent="0" algn="l" rtl="0">
              <a:spcBef>
                <a:spcPts val="0"/>
              </a:spcBef>
              <a:spcAft>
                <a:spcPts val="0"/>
              </a:spcAft>
              <a:buNone/>
            </a:pPr>
            <a:endParaRPr lang="en" dirty="0"/>
          </a:p>
          <a:p>
            <a:pPr marL="0" lvl="0" indent="0" algn="l" rtl="0">
              <a:spcBef>
                <a:spcPts val="0"/>
              </a:spcBef>
              <a:spcAft>
                <a:spcPts val="0"/>
              </a:spcAft>
              <a:buNone/>
            </a:pPr>
            <a:endParaRPr lang="en" dirty="0"/>
          </a:p>
          <a:p>
            <a:pPr marL="0" lvl="0" indent="0" algn="l" rtl="0">
              <a:spcBef>
                <a:spcPts val="0"/>
              </a:spcBef>
              <a:spcAft>
                <a:spcPts val="0"/>
              </a:spcAft>
              <a:buNone/>
            </a:pPr>
            <a:endParaRPr lang="en" dirty="0"/>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22</a:t>
            </a:fld>
            <a:endParaRPr lang="he-IL"/>
          </a:p>
        </p:txBody>
      </p:sp>
    </p:spTree>
    <p:extLst>
      <p:ext uri="{BB962C8B-B14F-4D97-AF65-F5344CB8AC3E}">
        <p14:creationId xmlns:p14="http://schemas.microsoft.com/office/powerpoint/2010/main" val="3682430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b="0" i="0" u="sng" baseline="0" dirty="0"/>
              <a:t>Step 2: Raise hypotheses</a:t>
            </a:r>
          </a:p>
          <a:p>
            <a:pPr marL="0" lvl="0" indent="0" algn="l" rtl="0">
              <a:spcBef>
                <a:spcPts val="0"/>
              </a:spcBef>
              <a:spcAft>
                <a:spcPts val="0"/>
              </a:spcAft>
              <a:buNone/>
            </a:pPr>
            <a:endParaRPr lang="en" dirty="0"/>
          </a:p>
          <a:p>
            <a:pPr marL="0" lvl="0" indent="0" algn="l" rtl="0">
              <a:spcBef>
                <a:spcPts val="0"/>
              </a:spcBef>
              <a:spcAft>
                <a:spcPts val="0"/>
              </a:spcAft>
              <a:buNone/>
            </a:pPr>
            <a:r>
              <a:rPr lang="en" b="0" i="0" u="none" baseline="0" dirty="0"/>
              <a:t>Continued discussion: </a:t>
            </a:r>
            <a:r>
              <a:rPr lang="en" b="1" i="0" u="none" baseline="0" dirty="0"/>
              <a:t>raise hypotheses. </a:t>
            </a:r>
            <a:r>
              <a:rPr lang="en" b="0" i="0" u="none" baseline="0" dirty="0"/>
              <a:t>What could have caused the plane crash</a:t>
            </a:r>
            <a:r>
              <a:rPr lang="en" b="0" i="0" u="none" baseline="0" dirty="0">
                <a:solidFill>
                  <a:schemeClr val="dk1"/>
                </a:solidFill>
              </a:rPr>
              <a:t>?</a:t>
            </a:r>
          </a:p>
          <a:p>
            <a:pPr marL="0" lvl="0" indent="0" algn="l" rtl="0">
              <a:spcBef>
                <a:spcPts val="0"/>
              </a:spcBef>
              <a:spcAft>
                <a:spcPts val="0"/>
              </a:spcAft>
              <a:buNone/>
            </a:pPr>
            <a:r>
              <a:rPr lang="en" b="0" i="0" u="none" baseline="0" dirty="0"/>
              <a:t>The students should raise </a:t>
            </a:r>
            <a:r>
              <a:rPr lang="en" b="0" i="0" u="sng" baseline="0" dirty="0"/>
              <a:t>as many hypotheses as they can</a:t>
            </a:r>
            <a:r>
              <a:rPr lang="en" b="0" i="0" u="none" baseline="0" dirty="0"/>
              <a:t>.</a:t>
            </a:r>
            <a:r>
              <a:rPr lang="en" b="0" i="0" u="sng" baseline="0" dirty="0"/>
              <a:t> </a:t>
            </a:r>
            <a:endParaRPr lang="en" dirty="0"/>
          </a:p>
          <a:p>
            <a:pPr marL="0" lvl="0" indent="0" algn="l" rtl="0">
              <a:spcBef>
                <a:spcPts val="0"/>
              </a:spcBef>
              <a:spcAft>
                <a:spcPts val="0"/>
              </a:spcAft>
              <a:buNone/>
            </a:pPr>
            <a:r>
              <a:rPr lang="en" b="0" i="0" u="sng" baseline="0" dirty="0"/>
              <a:t>Write down all the hypotheses</a:t>
            </a:r>
            <a:r>
              <a:rPr lang="en" b="0" i="0" u="none" baseline="0" dirty="0"/>
              <a:t>, including technical causes, running out of fuel, engine malfunctions, other mechanical issues, the aircraft’s systems not responding, systems showing the pilot an incorrect altitude, physiological issues experienced by the pilot, inattention, misreading the dashboard, disorientation, confusion, inability to understand whether the plane was climbing or descending, heart attack, etc.</a:t>
            </a:r>
          </a:p>
          <a:p>
            <a:pPr marL="0" lvl="0" indent="0" algn="l" rtl="0">
              <a:spcBef>
                <a:spcPts val="0"/>
              </a:spcBef>
              <a:spcAft>
                <a:spcPts val="0"/>
              </a:spcAft>
              <a:buNone/>
            </a:pPr>
            <a:endParaRPr lang="en" dirty="0"/>
          </a:p>
          <a:p>
            <a:pPr marL="0" lvl="0" indent="0" algn="l" rtl="0">
              <a:spcBef>
                <a:spcPts val="0"/>
              </a:spcBef>
              <a:spcAft>
                <a:spcPts val="0"/>
              </a:spcAft>
              <a:buNone/>
            </a:pPr>
            <a:r>
              <a:rPr lang="en" b="0" i="0" u="none" baseline="0" dirty="0"/>
              <a:t>After collecting all the ideas and hypotheses, ask each student if the hypothesis they had raised is plausible given the information we have.</a:t>
            </a:r>
          </a:p>
          <a:p>
            <a:pPr marL="0" lvl="0" indent="0" algn="l" rtl="0">
              <a:spcBef>
                <a:spcPts val="0"/>
              </a:spcBef>
              <a:spcAft>
                <a:spcPts val="0"/>
              </a:spcAft>
              <a:buNone/>
            </a:pPr>
            <a:r>
              <a:rPr lang="en" b="0" i="0" u="none" baseline="0" dirty="0"/>
              <a:t>For example, “the plane was hijacked by aliens” is an implausible hypothesis.</a:t>
            </a:r>
          </a:p>
          <a:p>
            <a:pPr marL="0" lvl="0" indent="0" algn="l" rtl="0">
              <a:spcBef>
                <a:spcPts val="0"/>
              </a:spcBef>
              <a:spcAft>
                <a:spcPts val="0"/>
              </a:spcAft>
              <a:buNone/>
            </a:pPr>
            <a:endParaRPr lang="en" dirty="0"/>
          </a:p>
          <a:p>
            <a:pPr marL="0" lvl="0" indent="0" algn="l" rtl="0">
              <a:spcBef>
                <a:spcPts val="0"/>
              </a:spcBef>
              <a:spcAft>
                <a:spcPts val="0"/>
              </a:spcAft>
              <a:buNone/>
            </a:pPr>
            <a:r>
              <a:rPr lang="en" b="0" i="0" u="sng" baseline="0" dirty="0"/>
              <a:t>Step 3: Reveal and discuss the causes of the crash (direct and indirect)</a:t>
            </a:r>
          </a:p>
          <a:p>
            <a:pPr marL="0" lvl="0" indent="0" algn="l" rtl="0">
              <a:spcBef>
                <a:spcPts val="0"/>
              </a:spcBef>
              <a:spcAft>
                <a:spcPts val="0"/>
              </a:spcAft>
              <a:buNone/>
            </a:pPr>
            <a:endParaRPr lang="en" u="sng" dirty="0"/>
          </a:p>
          <a:p>
            <a:pPr marL="0" lvl="0" indent="0" algn="l" rtl="0">
              <a:spcBef>
                <a:spcPts val="0"/>
              </a:spcBef>
              <a:spcAft>
                <a:spcPts val="0"/>
              </a:spcAft>
              <a:buNone/>
            </a:pPr>
            <a:r>
              <a:rPr lang="en" b="0" i="0" u="none" baseline="0" dirty="0"/>
              <a:t>Tell the students what had caused the crash and introduce the concept of spatial disorientation: being unable to orient oneself in space due to hampered spatial awareness.</a:t>
            </a:r>
            <a:endParaRPr lang="en" dirty="0">
              <a:solidFill>
                <a:schemeClr val="dk1"/>
              </a:solidFill>
            </a:endParaRPr>
          </a:p>
          <a:p>
            <a:pPr marL="0" lvl="0" indent="0" algn="l" rtl="0">
              <a:spcBef>
                <a:spcPts val="0"/>
              </a:spcBef>
              <a:spcAft>
                <a:spcPts val="0"/>
              </a:spcAft>
              <a:buClr>
                <a:schemeClr val="dk1"/>
              </a:buClr>
              <a:buSzPts val="1100"/>
              <a:buFont typeface="Arial"/>
              <a:buNone/>
            </a:pPr>
            <a:endParaRPr lang="en" b="1" i="0" u="none" baseline="0" dirty="0">
              <a:solidFill>
                <a:schemeClr val="dk1"/>
              </a:solidFill>
            </a:endParaRPr>
          </a:p>
          <a:p>
            <a:pPr marL="0" lvl="0" indent="0" algn="l" rtl="0">
              <a:spcBef>
                <a:spcPts val="0"/>
              </a:spcBef>
              <a:spcAft>
                <a:spcPts val="0"/>
              </a:spcAft>
              <a:buClr>
                <a:schemeClr val="dk1"/>
              </a:buClr>
              <a:buSzPts val="1100"/>
              <a:buFont typeface="Arial"/>
              <a:buNone/>
            </a:pPr>
            <a:r>
              <a:rPr lang="en" b="1" i="0" u="none" baseline="0" dirty="0">
                <a:solidFill>
                  <a:schemeClr val="dk1"/>
                </a:solidFill>
              </a:rPr>
              <a:t>What do we know about the accident?</a:t>
            </a:r>
            <a:endParaRPr lang="en" dirty="0">
              <a:solidFill>
                <a:schemeClr val="dk1"/>
              </a:solidFill>
            </a:endParaRPr>
          </a:p>
          <a:p>
            <a:pPr marL="457200" lvl="0" indent="-298450" algn="l" rtl="0">
              <a:spcBef>
                <a:spcPts val="0"/>
              </a:spcBef>
              <a:spcAft>
                <a:spcPts val="0"/>
              </a:spcAft>
              <a:buClr>
                <a:schemeClr val="dk1"/>
              </a:buClr>
              <a:buSzPts val="1100"/>
              <a:buChar char="●"/>
            </a:pPr>
            <a:r>
              <a:rPr lang="en" b="0" i="0" u="none" baseline="0" dirty="0">
                <a:solidFill>
                  <a:schemeClr val="dk1"/>
                </a:solidFill>
              </a:rPr>
              <a:t>The plane was a six-seater Cessna.</a:t>
            </a:r>
          </a:p>
          <a:p>
            <a:pPr marL="457200" lvl="0" indent="-298450" algn="l" rtl="0">
              <a:spcBef>
                <a:spcPts val="0"/>
              </a:spcBef>
              <a:spcAft>
                <a:spcPts val="0"/>
              </a:spcAft>
              <a:buClr>
                <a:schemeClr val="dk1"/>
              </a:buClr>
              <a:buSzPts val="1100"/>
              <a:buChar char="●"/>
            </a:pPr>
            <a:r>
              <a:rPr lang="en" b="0" i="0" u="none" baseline="0" dirty="0">
                <a:solidFill>
                  <a:schemeClr val="dk1"/>
                </a:solidFill>
              </a:rPr>
              <a:t>The pilot was experienced and well-acquainted with the aircraft. He had logged many flight hours. The plane belonged to the pilot.</a:t>
            </a:r>
          </a:p>
          <a:p>
            <a:pPr marL="457200" lvl="0" indent="-298450" algn="l" rtl="0">
              <a:spcBef>
                <a:spcPts val="0"/>
              </a:spcBef>
              <a:spcAft>
                <a:spcPts val="0"/>
              </a:spcAft>
              <a:buClr>
                <a:schemeClr val="dk1"/>
              </a:buClr>
              <a:buSzPts val="1100"/>
              <a:buChar char="●"/>
            </a:pPr>
            <a:r>
              <a:rPr lang="en" b="0" i="0" u="none" baseline="0" dirty="0">
                <a:solidFill>
                  <a:schemeClr val="dk1"/>
                </a:solidFill>
              </a:rPr>
              <a:t>The plane had been flown five times in the two weeks prior to the crash.</a:t>
            </a:r>
          </a:p>
          <a:p>
            <a:pPr marL="457200" lvl="0" indent="-298450" algn="l" rtl="0">
              <a:spcBef>
                <a:spcPts val="0"/>
              </a:spcBef>
              <a:spcAft>
                <a:spcPts val="0"/>
              </a:spcAft>
              <a:buClr>
                <a:schemeClr val="dk1"/>
              </a:buClr>
              <a:buSzPts val="1100"/>
              <a:buChar char="●"/>
            </a:pPr>
            <a:r>
              <a:rPr lang="en" b="0" i="0" u="none" baseline="0" dirty="0">
                <a:solidFill>
                  <a:schemeClr val="dk1"/>
                </a:solidFill>
              </a:rPr>
              <a:t>The flight path, flight category, and altitude were appropriate for this plane.</a:t>
            </a:r>
          </a:p>
          <a:p>
            <a:pPr marL="457200" lvl="0" indent="-298450" algn="l" rtl="0">
              <a:spcBef>
                <a:spcPts val="0"/>
              </a:spcBef>
              <a:spcAft>
                <a:spcPts val="0"/>
              </a:spcAft>
              <a:buClr>
                <a:schemeClr val="dk1"/>
              </a:buClr>
              <a:buSzPts val="1100"/>
              <a:buChar char="●"/>
            </a:pPr>
            <a:r>
              <a:rPr lang="en" b="0" i="0" u="none" baseline="0" dirty="0">
                <a:solidFill>
                  <a:schemeClr val="dk1"/>
                </a:solidFill>
              </a:rPr>
              <a:t>The plane was in excellent condition.</a:t>
            </a:r>
          </a:p>
          <a:p>
            <a:pPr marL="457200" lvl="0" indent="-298450" algn="l" rtl="0">
              <a:spcBef>
                <a:spcPts val="0"/>
              </a:spcBef>
              <a:spcAft>
                <a:spcPts val="0"/>
              </a:spcAft>
              <a:buClr>
                <a:schemeClr val="dk1"/>
              </a:buClr>
              <a:buSzPts val="1100"/>
              <a:buChar char="●"/>
            </a:pPr>
            <a:r>
              <a:rPr lang="en" b="0" i="0" u="none" baseline="0" dirty="0">
                <a:solidFill>
                  <a:schemeClr val="dk1"/>
                </a:solidFill>
              </a:rPr>
              <a:t>The pilot was well-acquainted with this route. He had flown it hundreds of times.</a:t>
            </a:r>
          </a:p>
          <a:p>
            <a:pPr marL="0" lvl="0" indent="0" algn="l" rtl="0">
              <a:spcBef>
                <a:spcPts val="0"/>
              </a:spcBef>
              <a:spcAft>
                <a:spcPts val="0"/>
              </a:spcAft>
              <a:buClr>
                <a:schemeClr val="dk1"/>
              </a:buClr>
              <a:buSzPts val="1100"/>
              <a:buFont typeface="Arial"/>
              <a:buNone/>
            </a:pPr>
            <a:endParaRPr lang="en" b="1" dirty="0">
              <a:solidFill>
                <a:schemeClr val="dk1"/>
              </a:solidFill>
            </a:endParaRPr>
          </a:p>
          <a:p>
            <a:pPr marL="0" lvl="0" indent="0" algn="l" rtl="0">
              <a:spcBef>
                <a:spcPts val="0"/>
              </a:spcBef>
              <a:spcAft>
                <a:spcPts val="0"/>
              </a:spcAft>
              <a:buClr>
                <a:schemeClr val="dk1"/>
              </a:buClr>
              <a:buSzPts val="1100"/>
              <a:buFont typeface="Arial"/>
              <a:buNone/>
            </a:pPr>
            <a:r>
              <a:rPr lang="en" b="1" i="0" u="none" baseline="0" dirty="0">
                <a:solidFill>
                  <a:schemeClr val="dk1"/>
                </a:solidFill>
              </a:rPr>
              <a:t>Flight conditions:</a:t>
            </a:r>
            <a:endParaRPr lang="en" dirty="0">
              <a:solidFill>
                <a:schemeClr val="dk1"/>
              </a:solidFill>
            </a:endParaRPr>
          </a:p>
          <a:p>
            <a:pPr marL="457200" lvl="0" indent="-298450" algn="l" rtl="0">
              <a:spcBef>
                <a:spcPts val="0"/>
              </a:spcBef>
              <a:spcAft>
                <a:spcPts val="0"/>
              </a:spcAft>
              <a:buClr>
                <a:schemeClr val="dk1"/>
              </a:buClr>
              <a:buSzPts val="1100"/>
              <a:buChar char="●"/>
            </a:pPr>
            <a:r>
              <a:rPr lang="en" b="0" i="0" u="none" baseline="0" dirty="0">
                <a:solidFill>
                  <a:schemeClr val="dk1"/>
                </a:solidFill>
              </a:rPr>
              <a:t>Strong winds and turbulence, with wind changing direction. </a:t>
            </a:r>
          </a:p>
          <a:p>
            <a:pPr marL="457200" lvl="0" indent="-298450" algn="l" rtl="0">
              <a:spcBef>
                <a:spcPts val="0"/>
              </a:spcBef>
              <a:spcAft>
                <a:spcPts val="0"/>
              </a:spcAft>
              <a:buClr>
                <a:schemeClr val="dk1"/>
              </a:buClr>
              <a:buSzPts val="1100"/>
              <a:buChar char="●"/>
            </a:pPr>
            <a:r>
              <a:rPr lang="en" b="0" i="0" u="none" baseline="0" dirty="0">
                <a:solidFill>
                  <a:schemeClr val="dk1"/>
                </a:solidFill>
              </a:rPr>
              <a:t>High cloud cover.</a:t>
            </a:r>
          </a:p>
          <a:p>
            <a:pPr marL="457200" lvl="0" indent="-298450" algn="l" rtl="0">
              <a:spcBef>
                <a:spcPts val="0"/>
              </a:spcBef>
              <a:spcAft>
                <a:spcPts val="0"/>
              </a:spcAft>
              <a:buClr>
                <a:schemeClr val="dk1"/>
              </a:buClr>
              <a:buSzPts val="1100"/>
              <a:buChar char="●"/>
            </a:pPr>
            <a:r>
              <a:rPr lang="en" b="0" i="0" u="none" baseline="0" dirty="0">
                <a:solidFill>
                  <a:schemeClr val="dk1"/>
                </a:solidFill>
              </a:rPr>
              <a:t>Strong winds made it difficult to stay on course.</a:t>
            </a:r>
          </a:p>
          <a:p>
            <a:pPr marL="457200" lvl="0" indent="-298450" algn="l" rtl="0">
              <a:spcBef>
                <a:spcPts val="0"/>
              </a:spcBef>
              <a:spcAft>
                <a:spcPts val="0"/>
              </a:spcAft>
              <a:buClr>
                <a:schemeClr val="dk1"/>
              </a:buClr>
              <a:buSzPts val="1100"/>
              <a:buChar char="●"/>
            </a:pPr>
            <a:r>
              <a:rPr lang="en" b="0" i="0" u="none" baseline="0" dirty="0">
                <a:solidFill>
                  <a:schemeClr val="dk1"/>
                </a:solidFill>
              </a:rPr>
              <a:t>The pilot had to fly a curved approach for landing.</a:t>
            </a:r>
          </a:p>
          <a:p>
            <a:pPr marL="0" lvl="0" indent="0" algn="l" rtl="0">
              <a:spcBef>
                <a:spcPts val="0"/>
              </a:spcBef>
              <a:spcAft>
                <a:spcPts val="0"/>
              </a:spcAft>
              <a:buClr>
                <a:schemeClr val="dk1"/>
              </a:buClr>
              <a:buSzPts val="1100"/>
              <a:buFont typeface="Arial"/>
              <a:buNone/>
            </a:pPr>
            <a:endParaRPr lang="en" b="1" dirty="0">
              <a:solidFill>
                <a:schemeClr val="dk1"/>
              </a:solidFill>
            </a:endParaRPr>
          </a:p>
          <a:p>
            <a:pPr marL="0" lvl="0" indent="0" algn="l" rtl="0">
              <a:spcBef>
                <a:spcPts val="0"/>
              </a:spcBef>
              <a:spcAft>
                <a:spcPts val="0"/>
              </a:spcAft>
              <a:buClr>
                <a:schemeClr val="dk1"/>
              </a:buClr>
              <a:buSzPts val="1100"/>
              <a:buFont typeface="Arial"/>
              <a:buNone/>
            </a:pPr>
            <a:r>
              <a:rPr lang="en" b="1" i="0" u="none" baseline="0" dirty="0">
                <a:solidFill>
                  <a:schemeClr val="dk1"/>
                </a:solidFill>
              </a:rPr>
              <a:t>Effects on the pilot:</a:t>
            </a:r>
          </a:p>
          <a:p>
            <a:pPr marL="457200" lvl="0" indent="-298450" algn="l" rtl="0">
              <a:spcBef>
                <a:spcPts val="0"/>
              </a:spcBef>
              <a:spcAft>
                <a:spcPts val="0"/>
              </a:spcAft>
              <a:buClr>
                <a:schemeClr val="dk1"/>
              </a:buClr>
              <a:buSzPts val="1100"/>
              <a:buChar char="●"/>
            </a:pPr>
            <a:r>
              <a:rPr lang="en" b="0" i="0" u="none" baseline="0" dirty="0">
                <a:solidFill>
                  <a:schemeClr val="dk1"/>
                </a:solidFill>
              </a:rPr>
              <a:t>The pilot did not see the ground as he was making a curved approach for landing.</a:t>
            </a:r>
          </a:p>
          <a:p>
            <a:pPr marL="457200" lvl="0" indent="-298450" algn="l" rtl="0">
              <a:spcBef>
                <a:spcPts val="0"/>
              </a:spcBef>
              <a:spcAft>
                <a:spcPts val="0"/>
              </a:spcAft>
              <a:buClr>
                <a:schemeClr val="dk1"/>
              </a:buClr>
              <a:buSzPts val="1100"/>
              <a:buChar char="●"/>
            </a:pPr>
            <a:r>
              <a:rPr lang="en" b="0" i="0" u="none" baseline="0" dirty="0">
                <a:solidFill>
                  <a:schemeClr val="dk1"/>
                </a:solidFill>
              </a:rPr>
              <a:t>The pilot’s velocity was changing as he turned.</a:t>
            </a:r>
          </a:p>
          <a:p>
            <a:pPr marL="457200" lvl="0" indent="-298450" algn="l" rtl="0">
              <a:spcBef>
                <a:spcPts val="0"/>
              </a:spcBef>
              <a:spcAft>
                <a:spcPts val="0"/>
              </a:spcAft>
              <a:buClr>
                <a:schemeClr val="dk1"/>
              </a:buClr>
              <a:buSzPts val="1100"/>
              <a:buChar char="●"/>
            </a:pPr>
            <a:r>
              <a:rPr lang="en" b="0" i="0" u="none" baseline="0" dirty="0">
                <a:solidFill>
                  <a:schemeClr val="dk1"/>
                </a:solidFill>
              </a:rPr>
              <a:t>The pilot was flying through some heavy clouds.</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None/>
            </a:pPr>
            <a:r>
              <a:rPr lang="en" b="1" i="0" u="none" baseline="0" dirty="0"/>
              <a:t>The result</a:t>
            </a:r>
            <a:r>
              <a:rPr lang="en" b="0" i="0" u="none" baseline="0" dirty="0"/>
              <a:t>: the wind and cloud cover could have caused the pilot to become disoriented and consequently lose control of the plane. </a:t>
            </a:r>
          </a:p>
          <a:p>
            <a:pPr marL="0" lvl="0" indent="0" algn="l" rtl="0">
              <a:spcBef>
                <a:spcPts val="0"/>
              </a:spcBef>
              <a:spcAft>
                <a:spcPts val="0"/>
              </a:spcAft>
              <a:buNone/>
            </a:pPr>
            <a:r>
              <a:rPr lang="en" b="0" i="0" u="none" baseline="0" dirty="0">
                <a:solidFill>
                  <a:schemeClr val="dk1"/>
                </a:solidFill>
              </a:rPr>
              <a:t>The pilot thought he was climbing, but he was actually descending and losing control.</a:t>
            </a:r>
          </a:p>
          <a:p>
            <a:pPr marL="0" lvl="0" indent="0" algn="l" rtl="0">
              <a:spcBef>
                <a:spcPts val="0"/>
              </a:spcBef>
              <a:spcAft>
                <a:spcPts val="0"/>
              </a:spcAft>
              <a:buClr>
                <a:schemeClr val="dk1"/>
              </a:buClr>
              <a:buSzPts val="1100"/>
              <a:buFont typeface="Arial"/>
              <a:buNone/>
            </a:pPr>
            <a:r>
              <a:rPr lang="en" b="0" i="0" u="none" baseline="0" dirty="0">
                <a:solidFill>
                  <a:schemeClr val="dk1"/>
                </a:solidFill>
              </a:rPr>
              <a:t>The weather conditions in that region are usually stable, with milder wind. The pilot most likely had no experience flying in such conditions. </a:t>
            </a:r>
          </a:p>
          <a:p>
            <a:pPr marL="0" lvl="0" indent="0" algn="l" rtl="0">
              <a:spcBef>
                <a:spcPts val="0"/>
              </a:spcBef>
              <a:spcAft>
                <a:spcPts val="0"/>
              </a:spcAft>
              <a:buClr>
                <a:schemeClr val="dk1"/>
              </a:buClr>
              <a:buSzPts val="1100"/>
              <a:buFont typeface="Arial"/>
              <a:buNone/>
            </a:pPr>
            <a:r>
              <a:rPr lang="en" b="0" i="0" u="none" baseline="0" dirty="0">
                <a:solidFill>
                  <a:schemeClr val="dk1"/>
                </a:solidFill>
              </a:rPr>
              <a:t>This is why he became disoriented.</a:t>
            </a:r>
          </a:p>
          <a:p>
            <a:pPr marL="0" lvl="0" indent="0" algn="l" rtl="0">
              <a:spcBef>
                <a:spcPts val="0"/>
              </a:spcBef>
              <a:spcAft>
                <a:spcPts val="0"/>
              </a:spcAft>
              <a:buClr>
                <a:schemeClr val="dk1"/>
              </a:buClr>
              <a:buSzPts val="1100"/>
              <a:buFont typeface="Arial"/>
              <a:buNone/>
            </a:pPr>
            <a:r>
              <a:rPr lang="en" b="0" i="0" u="none" baseline="0" dirty="0">
                <a:solidFill>
                  <a:schemeClr val="dk1"/>
                </a:solidFill>
              </a:rPr>
              <a:t>Had the pilot been experienced with such conditions, he might have been able to correct his approach and prevent the crash. </a:t>
            </a:r>
          </a:p>
          <a:p>
            <a:pPr marL="0" lvl="0" indent="0" algn="l" rtl="0">
              <a:spcBef>
                <a:spcPts val="0"/>
              </a:spcBef>
              <a:spcAft>
                <a:spcPts val="0"/>
              </a:spcAft>
              <a:buNone/>
            </a:pPr>
            <a:endParaRPr lang="en" dirty="0"/>
          </a:p>
          <a:p>
            <a:pPr marL="0" lvl="0" indent="0" algn="l" rtl="0">
              <a:spcBef>
                <a:spcPts val="0"/>
              </a:spcBef>
              <a:spcAft>
                <a:spcPts val="0"/>
              </a:spcAft>
              <a:buNone/>
            </a:pPr>
            <a:r>
              <a:rPr lang="en" b="0" i="0" u="none" baseline="0" dirty="0"/>
              <a:t>The crash was caused by the pilot’s disorientation and hampered spatial awareness. The pilot was unable to estimate his position and location in a three-dimensional space. This caused him to make a mistake, lose control of the aircraft, and crash. </a:t>
            </a:r>
          </a:p>
          <a:p>
            <a:pPr marL="0" lvl="0" indent="0" algn="l" rtl="0">
              <a:spcBef>
                <a:spcPts val="0"/>
              </a:spcBef>
              <a:spcAft>
                <a:spcPts val="0"/>
              </a:spcAft>
              <a:buNone/>
            </a:pPr>
            <a:endParaRPr lang="en" dirty="0"/>
          </a:p>
          <a:p>
            <a:pPr marL="0" lvl="0" indent="0" algn="l" rtl="0">
              <a:spcBef>
                <a:spcPts val="0"/>
              </a:spcBef>
              <a:spcAft>
                <a:spcPts val="0"/>
              </a:spcAft>
              <a:buNone/>
            </a:pPr>
            <a:r>
              <a:rPr lang="en" b="0" i="0" u="none" baseline="0" dirty="0"/>
              <a:t>This is the time to stress that the crash could have had </a:t>
            </a:r>
            <a:r>
              <a:rPr lang="en" b="1" i="0" u="none" baseline="0" dirty="0"/>
              <a:t>direct and indirect</a:t>
            </a:r>
            <a:r>
              <a:rPr lang="en" b="0" i="0" u="none" baseline="0" dirty="0"/>
              <a:t> </a:t>
            </a:r>
            <a:r>
              <a:rPr lang="en" b="1" i="0" u="none" baseline="0" dirty="0"/>
              <a:t>causes</a:t>
            </a:r>
            <a:r>
              <a:rPr lang="en" b="0" i="0" u="none" baseline="0" dirty="0"/>
              <a:t>.</a:t>
            </a:r>
          </a:p>
          <a:p>
            <a:pPr marL="0" lvl="0" indent="0" algn="l" rtl="0">
              <a:spcBef>
                <a:spcPts val="0"/>
              </a:spcBef>
              <a:spcAft>
                <a:spcPts val="0"/>
              </a:spcAft>
              <a:buNone/>
            </a:pPr>
            <a:r>
              <a:rPr lang="en" b="0" i="0" u="none" baseline="0" dirty="0"/>
              <a:t>The direct cause, as we’ve seen, was disorientation. </a:t>
            </a:r>
          </a:p>
          <a:p>
            <a:pPr marL="0" lvl="0" indent="0" algn="l" rtl="0">
              <a:spcBef>
                <a:spcPts val="0"/>
              </a:spcBef>
              <a:spcAft>
                <a:spcPts val="0"/>
              </a:spcAft>
              <a:buNone/>
            </a:pPr>
            <a:r>
              <a:rPr lang="en" b="0" i="0" u="none" baseline="0" dirty="0"/>
              <a:t>Ask the students if they think disorientation is a sufficient explanation for the crash. </a:t>
            </a:r>
          </a:p>
          <a:p>
            <a:pPr marL="0" lvl="0" indent="0" algn="l" rtl="0">
              <a:spcBef>
                <a:spcPts val="0"/>
              </a:spcBef>
              <a:spcAft>
                <a:spcPts val="0"/>
              </a:spcAft>
              <a:buNone/>
            </a:pPr>
            <a:r>
              <a:rPr lang="en" b="0" i="0" u="none" baseline="0" dirty="0"/>
              <a:t>Continue the discussion about the importance of understanding not only the direct cause but also the indirect causes behind it.</a:t>
            </a:r>
          </a:p>
          <a:p>
            <a:pPr marL="0" lvl="0" indent="0" algn="l" rtl="0">
              <a:spcBef>
                <a:spcPts val="0"/>
              </a:spcBef>
              <a:spcAft>
                <a:spcPts val="0"/>
              </a:spcAft>
              <a:buNone/>
            </a:pPr>
            <a:endParaRPr lang="en" dirty="0"/>
          </a:p>
          <a:p>
            <a:pPr marL="0" lvl="0" indent="0" algn="l" rtl="0">
              <a:spcBef>
                <a:spcPts val="0"/>
              </a:spcBef>
              <a:spcAft>
                <a:spcPts val="0"/>
              </a:spcAft>
              <a:buClr>
                <a:schemeClr val="dk1"/>
              </a:buClr>
              <a:buSzPts val="1100"/>
              <a:buFont typeface="Arial"/>
              <a:buNone/>
            </a:pPr>
            <a:r>
              <a:rPr lang="en" b="0" i="0" u="none" baseline="0" dirty="0">
                <a:solidFill>
                  <a:schemeClr val="dk1"/>
                </a:solidFill>
              </a:rPr>
              <a:t>You may want to go back to the list of plausible causes and ask which of them could be direct causes and which could be indirect causes.</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Clr>
                <a:schemeClr val="dk1"/>
              </a:buClr>
              <a:buSzPts val="1100"/>
              <a:buFont typeface="Arial"/>
              <a:buNone/>
            </a:pPr>
            <a:r>
              <a:rPr lang="en" b="1" i="0" u="none" baseline="0" dirty="0">
                <a:solidFill>
                  <a:schemeClr val="dk1"/>
                </a:solidFill>
              </a:rPr>
              <a:t>Additional information for the teacher:</a:t>
            </a:r>
          </a:p>
          <a:p>
            <a:pPr marL="0" lvl="0" indent="0" algn="l" rtl="0">
              <a:spcBef>
                <a:spcPts val="0"/>
              </a:spcBef>
              <a:spcAft>
                <a:spcPts val="0"/>
              </a:spcAft>
              <a:buClr>
                <a:schemeClr val="dk1"/>
              </a:buClr>
              <a:buSzPts val="1100"/>
              <a:buFont typeface="Arial"/>
              <a:buNone/>
            </a:pPr>
            <a:endParaRPr lang="en" baseline="0" dirty="0">
              <a:solidFill>
                <a:schemeClr val="dk1"/>
              </a:solidFill>
            </a:endParaRPr>
          </a:p>
          <a:p>
            <a:pPr marL="0" lvl="0" indent="0" algn="l" rtl="0">
              <a:spcBef>
                <a:spcPts val="0"/>
              </a:spcBef>
              <a:spcAft>
                <a:spcPts val="0"/>
              </a:spcAft>
              <a:buClr>
                <a:schemeClr val="dk1"/>
              </a:buClr>
              <a:buSzPts val="1100"/>
              <a:buFont typeface="Arial"/>
              <a:buNone/>
            </a:pPr>
            <a:r>
              <a:rPr lang="en" b="0" i="0" u="none" baseline="0" dirty="0">
                <a:solidFill>
                  <a:schemeClr val="dk1"/>
                </a:solidFill>
              </a:rPr>
              <a:t>A video explaining the crash: </a:t>
            </a:r>
            <a:r>
              <a:rPr lang="en" b="0" i="0" u="sng" baseline="0" dirty="0">
                <a:solidFill>
                  <a:srgbClr val="0097A7"/>
                </a:solidFill>
                <a:hlinkClick r:id="rId3">
                  <a:extLst>
                    <a:ext uri="{A12FA001-AC4F-418D-AE19-62706E023703}">
                      <ahyp:hlinkClr xmlns:ahyp="http://schemas.microsoft.com/office/drawing/2018/hyperlinkcolor" val="tx"/>
                    </a:ext>
                  </a:extLst>
                </a:hlinkClick>
              </a:rPr>
              <a:t>https://www.youtube.com/watch?v=nOsPK1Q3H5g</a:t>
            </a:r>
            <a:endParaRPr lang="en" dirty="0">
              <a:solidFill>
                <a:schemeClr val="dk1"/>
              </a:solidFill>
            </a:endParaRPr>
          </a:p>
          <a:p>
            <a:pPr marL="0" lvl="0" indent="0" algn="l" rtl="0">
              <a:spcBef>
                <a:spcPts val="0"/>
              </a:spcBef>
              <a:spcAft>
                <a:spcPts val="0"/>
              </a:spcAft>
              <a:buClr>
                <a:schemeClr val="dk1"/>
              </a:buClr>
              <a:buSzPts val="1100"/>
              <a:buFont typeface="Arial"/>
              <a:buNone/>
            </a:pPr>
            <a:r>
              <a:rPr lang="en" b="0" i="0" u="none" baseline="0" dirty="0">
                <a:solidFill>
                  <a:schemeClr val="dk1"/>
                </a:solidFill>
              </a:rPr>
              <a:t>Another video explaining the crash: </a:t>
            </a:r>
            <a:r>
              <a:rPr lang="en" b="0" i="0" u="sng" baseline="0" dirty="0">
                <a:solidFill>
                  <a:srgbClr val="0097A7"/>
                </a:solidFill>
                <a:hlinkClick r:id="rId4">
                  <a:extLst>
                    <a:ext uri="{A12FA001-AC4F-418D-AE19-62706E023703}">
                      <ahyp:hlinkClr xmlns:ahyp="http://schemas.microsoft.com/office/drawing/2018/hyperlinkcolor" val="tx"/>
                    </a:ext>
                  </a:extLst>
                </a:hlinkClick>
              </a:rPr>
              <a:t>https://www.youtube.com/watch?v=3FHdC1_Jxc0</a:t>
            </a:r>
            <a:endParaRPr lang="en" dirty="0">
              <a:solidFill>
                <a:schemeClr val="dk1"/>
              </a:solidFill>
            </a:endParaRP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None/>
            </a:pPr>
            <a:endParaRPr lang="en" dirty="0"/>
          </a:p>
          <a:p>
            <a:pPr marL="0" lvl="0" indent="0" algn="l" rtl="0">
              <a:spcBef>
                <a:spcPts val="0"/>
              </a:spcBef>
              <a:spcAft>
                <a:spcPts val="0"/>
              </a:spcAft>
              <a:buNone/>
            </a:pPr>
            <a:endParaRPr lang="en" dirty="0"/>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endParaRPr lang="en" dirty="0"/>
          </a:p>
          <a:p>
            <a:pPr marL="457200" lvl="0" indent="-298450" algn="l" rtl="0">
              <a:spcBef>
                <a:spcPts val="0"/>
              </a:spcBef>
              <a:spcAft>
                <a:spcPts val="0"/>
              </a:spcAft>
              <a:buSzPts val="1100"/>
              <a:buChar char="-"/>
            </a:pPr>
            <a:endParaRPr lang="en" dirty="0"/>
          </a:p>
          <a:p>
            <a:pPr marL="0" lvl="0" indent="0" algn="l" rtl="0">
              <a:spcBef>
                <a:spcPts val="0"/>
              </a:spcBef>
              <a:spcAft>
                <a:spcPts val="0"/>
              </a:spcAft>
              <a:buNone/>
            </a:pPr>
            <a:endParaRPr lang="en" b="1" dirty="0"/>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4</a:t>
            </a:fld>
            <a:endParaRPr lang="he-IL"/>
          </a:p>
        </p:txBody>
      </p:sp>
    </p:spTree>
    <p:extLst>
      <p:ext uri="{BB962C8B-B14F-4D97-AF65-F5344CB8AC3E}">
        <p14:creationId xmlns:p14="http://schemas.microsoft.com/office/powerpoint/2010/main" val="3286385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b="0" i="0" u="none" baseline="0" dirty="0"/>
              <a:t>Eye movements do more than allow us to move the center of our gaze around. They are essential for us to be able to see. Studies show that without eye movements, people cannot see what is in front of them. If we do not move our eyes, the image of what we are seeing slowly fades. This happens because our nervous system stops responding when there is no change in visual input, much like when we get used to a background noise (e.g. the noise a fridge makes) and stop hearing it. Even when we think our eyes are not moving—when we focus our gaze on a single point—there are still tiny eye movements happening. Vision is an active sense.</a:t>
            </a:r>
          </a:p>
          <a:p>
            <a:pPr marL="0" lvl="0" indent="0" algn="l" rtl="0">
              <a:spcBef>
                <a:spcPts val="0"/>
              </a:spcBef>
              <a:spcAft>
                <a:spcPts val="0"/>
              </a:spcAft>
              <a:buNone/>
            </a:pPr>
            <a:r>
              <a:rPr lang="en" b="1" i="0" u="none" baseline="0" dirty="0"/>
              <a:t>Active sensing</a:t>
            </a:r>
            <a:r>
              <a:rPr lang="en" b="0" i="0" u="none" baseline="0" dirty="0"/>
              <a:t>: to best sense the world around us, we often need to move around.</a:t>
            </a:r>
          </a:p>
          <a:p>
            <a:pPr marL="0" lvl="0" indent="0" algn="l" rtl="0">
              <a:spcBef>
                <a:spcPts val="0"/>
              </a:spcBef>
              <a:spcAft>
                <a:spcPts val="0"/>
              </a:spcAft>
              <a:buNone/>
            </a:pPr>
            <a:endParaRPr lang="en" dirty="0"/>
          </a:p>
          <a:p>
            <a:pPr marL="0" lvl="0" indent="0" algn="l" rtl="0">
              <a:spcBef>
                <a:spcPts val="0"/>
              </a:spcBef>
              <a:spcAft>
                <a:spcPts val="0"/>
              </a:spcAft>
              <a:buNone/>
            </a:pPr>
            <a:r>
              <a:rPr lang="en" b="1" i="0" u="none" baseline="0" dirty="0"/>
              <a:t>Let’s demonstrate with a short activity</a:t>
            </a:r>
          </a:p>
          <a:p>
            <a:pPr marL="0" lvl="0" indent="0" algn="l" rtl="0">
              <a:spcBef>
                <a:spcPts val="0"/>
              </a:spcBef>
              <a:spcAft>
                <a:spcPts val="0"/>
              </a:spcAft>
              <a:buNone/>
            </a:pPr>
            <a:endParaRPr lang="en" dirty="0"/>
          </a:p>
          <a:p>
            <a:pPr marL="0" lvl="0" indent="0" algn="l" rtl="0">
              <a:spcBef>
                <a:spcPts val="0"/>
              </a:spcBef>
              <a:spcAft>
                <a:spcPts val="0"/>
              </a:spcAft>
              <a:buNone/>
            </a:pPr>
            <a:r>
              <a:rPr lang="en" b="0" i="0" u="none" baseline="0" dirty="0"/>
              <a:t>Since we cannot stop moving our eyes, we can demonstrate the advantages of active sensing over passive sensing with our tactile sense. This demonstration requires a pile of differently textured and sized objects for the students to feel with their hands. Ask the students to work in pairs. One student should close their eyes and the other should hand them an object. Ask the students to track how long it takes them to recognize the object they are holding, in three conditions:</a:t>
            </a:r>
          </a:p>
          <a:p>
            <a:pPr marL="457200" lvl="0" indent="-298450" algn="l" rtl="0">
              <a:spcBef>
                <a:spcPts val="0"/>
              </a:spcBef>
              <a:spcAft>
                <a:spcPts val="0"/>
              </a:spcAft>
              <a:buSzPts val="1100"/>
              <a:buAutoNum type="arabicParenR"/>
            </a:pPr>
            <a:r>
              <a:rPr lang="en" b="0" i="0" u="none" baseline="0" dirty="0"/>
              <a:t>When the second student places the object in the first student’s hand, without moving it.</a:t>
            </a:r>
          </a:p>
          <a:p>
            <a:pPr marL="457200" lvl="0" indent="-298450" algn="l" rtl="0">
              <a:spcBef>
                <a:spcPts val="0"/>
              </a:spcBef>
              <a:spcAft>
                <a:spcPts val="0"/>
              </a:spcAft>
              <a:buSzPts val="1100"/>
              <a:buAutoNum type="arabicParenR"/>
            </a:pPr>
            <a:r>
              <a:rPr lang="en" b="0" i="0" u="none" baseline="0" dirty="0"/>
              <a:t>When the second students moves the object across the first student’s palm, but the first student is not allowed to move.</a:t>
            </a:r>
          </a:p>
          <a:p>
            <a:pPr marL="457200" lvl="0" indent="-298450" algn="l" rtl="0">
              <a:spcBef>
                <a:spcPts val="0"/>
              </a:spcBef>
              <a:spcAft>
                <a:spcPts val="0"/>
              </a:spcAft>
              <a:buSzPts val="1100"/>
              <a:buAutoNum type="arabicParenR"/>
            </a:pPr>
            <a:r>
              <a:rPr lang="en" b="0" i="0" u="none" baseline="0" dirty="0"/>
              <a:t>When the first student actively feels the object.</a:t>
            </a:r>
          </a:p>
          <a:p>
            <a:pPr marL="0" lvl="0" indent="0" algn="l" rtl="0">
              <a:spcBef>
                <a:spcPts val="0"/>
              </a:spcBef>
              <a:spcAft>
                <a:spcPts val="0"/>
              </a:spcAft>
              <a:buNone/>
            </a:pPr>
            <a:endParaRPr lang="en" dirty="0"/>
          </a:p>
          <a:p>
            <a:pPr marL="0" lvl="0" indent="0" algn="l" rtl="0">
              <a:spcBef>
                <a:spcPts val="0"/>
              </a:spcBef>
              <a:spcAft>
                <a:spcPts val="0"/>
              </a:spcAft>
              <a:buNone/>
            </a:pPr>
            <a:r>
              <a:rPr lang="en" b="0" i="0" u="none" baseline="0" dirty="0"/>
              <a:t>Expected results: recognition will be fastest in the third condition and slowest in the first condition.</a:t>
            </a:r>
          </a:p>
          <a:p>
            <a:pPr marL="0" lvl="0" indent="0" algn="l" rtl="0">
              <a:spcBef>
                <a:spcPts val="0"/>
              </a:spcBef>
              <a:spcAft>
                <a:spcPts val="0"/>
              </a:spcAft>
              <a:buNone/>
            </a:pPr>
            <a:r>
              <a:rPr lang="en" b="0" i="0" u="none" baseline="0" dirty="0"/>
              <a:t>Activity and movement make it easier for us to identify objects by touching them.</a:t>
            </a:r>
          </a:p>
          <a:p>
            <a:pPr marL="0" lvl="0" indent="0" algn="l" rtl="0">
              <a:spcBef>
                <a:spcPts val="0"/>
              </a:spcBef>
              <a:spcAft>
                <a:spcPts val="0"/>
              </a:spcAft>
              <a:buNone/>
            </a:pPr>
            <a:r>
              <a:rPr lang="en" b="0" i="0" u="none" baseline="0" dirty="0"/>
              <a:t>Similarly, as we have learned, eye movements are an essential part of our vision sensory system.</a:t>
            </a:r>
          </a:p>
          <a:p>
            <a:pPr marL="0" lvl="0" indent="0" algn="l" rtl="0">
              <a:spcBef>
                <a:spcPts val="0"/>
              </a:spcBef>
              <a:spcAft>
                <a:spcPts val="0"/>
              </a:spcAft>
              <a:buNone/>
            </a:pPr>
            <a:endParaRPr lang="en" dirty="0"/>
          </a:p>
          <a:p>
            <a:pPr marL="0" lvl="0" indent="0" algn="l" rtl="0">
              <a:spcBef>
                <a:spcPts val="0"/>
              </a:spcBef>
              <a:spcAft>
                <a:spcPts val="0"/>
              </a:spcAft>
              <a:buNone/>
            </a:pPr>
            <a:endParaRPr lang="en" dirty="0"/>
          </a:p>
          <a:p>
            <a:pPr marL="0" lvl="0" indent="0" algn="l" rtl="0">
              <a:spcBef>
                <a:spcPts val="0"/>
              </a:spcBef>
              <a:spcAft>
                <a:spcPts val="0"/>
              </a:spcAft>
              <a:buNone/>
            </a:pPr>
            <a:endParaRPr lang="en" b="1" u="sng" dirty="0">
              <a:highlight>
                <a:schemeClr val="accent4"/>
              </a:highlight>
            </a:endParaRP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23</a:t>
            </a:fld>
            <a:endParaRPr lang="he-IL"/>
          </a:p>
        </p:txBody>
      </p:sp>
    </p:spTree>
    <p:extLst>
      <p:ext uri="{BB962C8B-B14F-4D97-AF65-F5344CB8AC3E}">
        <p14:creationId xmlns:p14="http://schemas.microsoft.com/office/powerpoint/2010/main" val="1800060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b="0" i="0" u="none" baseline="0" dirty="0"/>
              <a:t>Discussion (in pairs): Ask each pair to think of one upside and one downside of eye-tracking technology.</a:t>
            </a:r>
          </a:p>
          <a:p>
            <a:pPr marL="0" lvl="0" indent="0" algn="l" rtl="0">
              <a:spcBef>
                <a:spcPts val="0"/>
              </a:spcBef>
              <a:spcAft>
                <a:spcPts val="0"/>
              </a:spcAft>
              <a:buNone/>
            </a:pPr>
            <a:r>
              <a:rPr lang="en" b="0" i="0" u="none" baseline="0" dirty="0"/>
              <a:t>Conclude the discussion based on the students’ answers. </a:t>
            </a:r>
          </a:p>
          <a:p>
            <a:pPr marL="0" lvl="0" indent="0" algn="l" rtl="0">
              <a:spcBef>
                <a:spcPts val="0"/>
              </a:spcBef>
              <a:spcAft>
                <a:spcPts val="0"/>
              </a:spcAft>
              <a:buNone/>
            </a:pPr>
            <a:endParaRPr lang="en" dirty="0"/>
          </a:p>
          <a:p>
            <a:pPr marL="0" lvl="0" indent="0" algn="l" rtl="0">
              <a:spcBef>
                <a:spcPts val="0"/>
              </a:spcBef>
              <a:spcAft>
                <a:spcPts val="0"/>
              </a:spcAft>
              <a:buNone/>
            </a:pPr>
            <a:r>
              <a:rPr lang="en" b="1" i="0" u="sng" baseline="0" dirty="0"/>
              <a:t>Upsides</a:t>
            </a:r>
          </a:p>
          <a:p>
            <a:pPr marL="0" lvl="0" indent="0" algn="l" rtl="0">
              <a:spcBef>
                <a:spcPts val="0"/>
              </a:spcBef>
              <a:spcAft>
                <a:spcPts val="0"/>
              </a:spcAft>
              <a:buNone/>
            </a:pPr>
            <a:r>
              <a:rPr lang="en" b="0" i="0" u="none" baseline="0" dirty="0"/>
              <a:t>Talk about how eye-tracking software can improve the lives of people with muscular dystrophy and other conditions that cause paralysis.</a:t>
            </a:r>
          </a:p>
          <a:p>
            <a:pPr marL="0" lvl="0" indent="0" algn="l" rtl="0">
              <a:spcBef>
                <a:spcPts val="0"/>
              </a:spcBef>
              <a:spcAft>
                <a:spcPts val="0"/>
              </a:spcAft>
              <a:buNone/>
            </a:pPr>
            <a:r>
              <a:rPr lang="en" b="0" i="0" u="none" baseline="0" dirty="0"/>
              <a:t>With eye tracking, paralyzed people can communicate, type, and control digital devices.</a:t>
            </a:r>
          </a:p>
          <a:p>
            <a:pPr marL="0" lvl="0" indent="0" algn="l" rtl="0">
              <a:spcBef>
                <a:spcPts val="0"/>
              </a:spcBef>
              <a:spcAft>
                <a:spcPts val="0"/>
              </a:spcAft>
              <a:buNone/>
            </a:pPr>
            <a:r>
              <a:rPr lang="en" b="0" i="0" u="none" baseline="0" dirty="0"/>
              <a:t>Examples: </a:t>
            </a:r>
            <a:r>
              <a:rPr lang="en" b="0" i="0" u="none" baseline="0" dirty="0">
                <a:solidFill>
                  <a:schemeClr val="dk1"/>
                </a:solidFill>
              </a:rPr>
              <a:t>Ilan Gero, an Israeli man who had ALS, a progressive degenerative disease that causes a gradual paralysis of all muscles, used eye-tracking technology to communicate in the final years of his life.</a:t>
            </a:r>
          </a:p>
          <a:p>
            <a:pPr marL="0" lvl="0" indent="0" algn="l" rtl="0">
              <a:spcBef>
                <a:spcPts val="0"/>
              </a:spcBef>
              <a:spcAft>
                <a:spcPts val="0"/>
              </a:spcAft>
              <a:buNone/>
            </a:pPr>
            <a:r>
              <a:rPr lang="en" b="0" i="0" u="none" baseline="0" dirty="0">
                <a:solidFill>
                  <a:schemeClr val="dk1"/>
                </a:solidFill>
              </a:rPr>
              <a:t>You can show the students a short video, but please note some students might find it difficult to watch. The video is at:</a:t>
            </a:r>
          </a:p>
          <a:p>
            <a:pPr marL="0" lvl="0" indent="0" algn="l" rtl="0">
              <a:spcBef>
                <a:spcPts val="0"/>
              </a:spcBef>
              <a:spcAft>
                <a:spcPts val="0"/>
              </a:spcAft>
              <a:buNone/>
            </a:pPr>
            <a:r>
              <a:rPr lang="en" b="0" i="0" u="none" baseline="0" dirty="0">
                <a:solidFill>
                  <a:schemeClr val="dk1"/>
                </a:solidFill>
              </a:rPr>
              <a:t>https://www.mako.co.il/news-channel2/Channel-2-Newscast/Article-40d27fbe166c821004.htm</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1" i="0" u="sng" baseline="0" dirty="0">
                <a:solidFill>
                  <a:schemeClr val="dk1"/>
                </a:solidFill>
              </a:rPr>
              <a:t>Downsides and risks</a:t>
            </a:r>
          </a:p>
          <a:p>
            <a:pPr marL="0" lvl="0" indent="0" algn="l" rtl="0">
              <a:spcBef>
                <a:spcPts val="0"/>
              </a:spcBef>
              <a:spcAft>
                <a:spcPts val="0"/>
              </a:spcAft>
              <a:buNone/>
            </a:pPr>
            <a:r>
              <a:rPr lang="en" b="0" i="0" u="none" baseline="0" dirty="0">
                <a:solidFill>
                  <a:schemeClr val="dk1"/>
                </a:solidFill>
              </a:rPr>
              <a:t>Some websites might be able to collect eye-tracking data (with the user’s permission) for commercial uses. This way, companies can know which ads users look at the most and which they tend to gloss over, and which parts of the website draw the users’ attention.</a:t>
            </a:r>
          </a:p>
          <a:p>
            <a:pPr marL="0" lvl="0" indent="0" algn="l" rtl="0">
              <a:spcBef>
                <a:spcPts val="0"/>
              </a:spcBef>
              <a:spcAft>
                <a:spcPts val="0"/>
              </a:spcAft>
              <a:buNone/>
            </a:pPr>
            <a:r>
              <a:rPr lang="en" b="0" i="0" u="none" baseline="0" dirty="0">
                <a:solidFill>
                  <a:schemeClr val="dk1"/>
                </a:solidFill>
              </a:rPr>
              <a:t>Hackers can take control of people’s webcams. This is why it is a good idea to have a webcam shutter.</a:t>
            </a:r>
            <a:endParaRPr lang="en" b="1" dirty="0">
              <a:solidFill>
                <a:schemeClr val="dk1"/>
              </a:solidFill>
            </a:endParaRPr>
          </a:p>
          <a:p>
            <a:pPr marL="0" lvl="0" indent="0" algn="l" rtl="0">
              <a:spcBef>
                <a:spcPts val="0"/>
              </a:spcBef>
              <a:spcAft>
                <a:spcPts val="0"/>
              </a:spcAft>
              <a:buNone/>
            </a:pPr>
            <a:endParaRPr lang="en" dirty="0"/>
          </a:p>
          <a:p>
            <a:pPr marL="0" lvl="0" indent="0" algn="l" rtl="0">
              <a:spcBef>
                <a:spcPts val="0"/>
              </a:spcBef>
              <a:spcAft>
                <a:spcPts val="0"/>
              </a:spcAft>
              <a:buNone/>
            </a:pPr>
            <a:endParaRPr lang="en" dirty="0"/>
          </a:p>
          <a:p>
            <a:pPr marL="0" lvl="0" indent="0" algn="l" rtl="0">
              <a:spcBef>
                <a:spcPts val="0"/>
              </a:spcBef>
              <a:spcAft>
                <a:spcPts val="0"/>
              </a:spcAft>
              <a:buNone/>
            </a:pPr>
            <a:r>
              <a:rPr lang="en" b="1" i="0" u="none" baseline="0" dirty="0"/>
              <a:t>Additional resources</a:t>
            </a:r>
          </a:p>
          <a:p>
            <a:pPr marL="0" lvl="0" indent="0" algn="l" rtl="0">
              <a:spcBef>
                <a:spcPts val="0"/>
              </a:spcBef>
              <a:spcAft>
                <a:spcPts val="0"/>
              </a:spcAft>
              <a:buNone/>
            </a:pPr>
            <a:r>
              <a:rPr lang="en" b="0" i="0" u="sng" baseline="0" dirty="0">
                <a:solidFill>
                  <a:schemeClr val="hlink"/>
                </a:solidFill>
                <a:hlinkClick r:id="rId3"/>
              </a:rPr>
              <a:t>Article</a:t>
            </a:r>
            <a:r>
              <a:rPr lang="en" b="0" i="0" u="none" baseline="0" dirty="0"/>
              <a:t> in ALS Magazine, page 17. </a:t>
            </a:r>
          </a:p>
          <a:p>
            <a:pPr marL="0" lvl="0" indent="0" algn="r" rtl="0">
              <a:spcBef>
                <a:spcPts val="0"/>
              </a:spcBef>
              <a:spcAft>
                <a:spcPts val="0"/>
              </a:spcAft>
              <a:buNone/>
            </a:pPr>
            <a:endParaRPr lang="en" dirty="0"/>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24</a:t>
            </a:fld>
            <a:endParaRPr lang="he-IL"/>
          </a:p>
        </p:txBody>
      </p:sp>
    </p:spTree>
    <p:extLst>
      <p:ext uri="{BB962C8B-B14F-4D97-AF65-F5344CB8AC3E}">
        <p14:creationId xmlns:p14="http://schemas.microsoft.com/office/powerpoint/2010/main" val="30332327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b="0" i="0" u="none" baseline="0" dirty="0">
                <a:highlight>
                  <a:schemeClr val="lt1"/>
                </a:highlight>
              </a:rPr>
              <a:t>Sum up the optional lesson and the unit as a whole. In these lessons, we have seen that we can learn a whole lot from tracking our eye movements.</a:t>
            </a:r>
          </a:p>
          <a:p>
            <a:pPr marL="0" lvl="0" indent="0" algn="l" rtl="0">
              <a:spcBef>
                <a:spcPts val="0"/>
              </a:spcBef>
              <a:spcAft>
                <a:spcPts val="0"/>
              </a:spcAft>
              <a:buNone/>
            </a:pPr>
            <a:r>
              <a:rPr lang="en" b="0" i="0" u="none" baseline="0" dirty="0">
                <a:highlight>
                  <a:schemeClr val="lt1"/>
                </a:highlight>
              </a:rPr>
              <a:t>By learning about Eytan’s experiment, we have seen that eye movements are indicative of our physiological state and can help us diagnose vertigo and fatigue.</a:t>
            </a:r>
          </a:p>
          <a:p>
            <a:pPr marL="0" lvl="0" indent="0" algn="l" rtl="0">
              <a:spcBef>
                <a:spcPts val="0"/>
              </a:spcBef>
              <a:spcAft>
                <a:spcPts val="0"/>
              </a:spcAft>
              <a:buNone/>
            </a:pPr>
            <a:r>
              <a:rPr lang="en" b="0" i="0" u="none" baseline="0" dirty="0">
                <a:highlight>
                  <a:schemeClr val="lt1"/>
                </a:highlight>
              </a:rPr>
              <a:t>We then learned that eye movements also </a:t>
            </a:r>
            <a:r>
              <a:rPr lang="en" b="0" i="0" u="none" baseline="0" dirty="0">
                <a:solidFill>
                  <a:schemeClr val="dk1"/>
                </a:solidFill>
                <a:highlight>
                  <a:schemeClr val="lt1"/>
                </a:highlight>
              </a:rPr>
              <a:t>tell us what draws our attention. Finally, we have learned that because vision is an active sense, we need eye movements in order to see.</a:t>
            </a:r>
          </a:p>
          <a:p>
            <a:pPr marL="0" lvl="0" indent="0" algn="l" rtl="0">
              <a:spcBef>
                <a:spcPts val="0"/>
              </a:spcBef>
              <a:spcAft>
                <a:spcPts val="0"/>
              </a:spcAft>
              <a:buNone/>
            </a:pPr>
            <a:endParaRPr lang="en" dirty="0">
              <a:highlight>
                <a:schemeClr val="lt1"/>
              </a:highlight>
            </a:endParaRPr>
          </a:p>
          <a:p>
            <a:pPr marL="0" lvl="0" indent="0" algn="l" rtl="0">
              <a:spcBef>
                <a:spcPts val="0"/>
              </a:spcBef>
              <a:spcAft>
                <a:spcPts val="0"/>
              </a:spcAft>
              <a:buNone/>
            </a:pPr>
            <a:endParaRPr lang="en" b="1" u="sng" dirty="0">
              <a:highlight>
                <a:schemeClr val="lt1"/>
              </a:highlight>
            </a:endParaRPr>
          </a:p>
          <a:p>
            <a:pPr marL="0" lvl="0" indent="0" algn="l" rtl="0">
              <a:spcBef>
                <a:spcPts val="0"/>
              </a:spcBef>
              <a:spcAft>
                <a:spcPts val="0"/>
              </a:spcAft>
              <a:buNone/>
            </a:pPr>
            <a:r>
              <a:rPr lang="en" b="1" i="0" u="sng" baseline="0" dirty="0">
                <a:highlight>
                  <a:schemeClr val="lt1"/>
                </a:highlight>
              </a:rPr>
              <a:t>Bonus lesson summary</a:t>
            </a:r>
          </a:p>
          <a:p>
            <a:pPr marL="0" lvl="0" indent="0" algn="l" rtl="0">
              <a:spcBef>
                <a:spcPts val="0"/>
              </a:spcBef>
              <a:spcAft>
                <a:spcPts val="0"/>
              </a:spcAft>
              <a:buNone/>
            </a:pPr>
            <a:endParaRPr lang="en" b="1" i="0" u="sng" baseline="0" dirty="0">
              <a:highlight>
                <a:schemeClr val="lt1"/>
              </a:highlight>
            </a:endParaRPr>
          </a:p>
          <a:p>
            <a:pPr marL="0" lvl="0" indent="0" algn="l" rtl="0">
              <a:spcBef>
                <a:spcPts val="0"/>
              </a:spcBef>
              <a:spcAft>
                <a:spcPts val="0"/>
              </a:spcAft>
              <a:buNone/>
            </a:pPr>
            <a:r>
              <a:rPr lang="en" b="1" i="0" u="sng" baseline="0" dirty="0">
                <a:highlight>
                  <a:schemeClr val="lt1"/>
                </a:highlight>
              </a:rPr>
              <a:t>Lesson objective: show the students how much we can learn from eye-tracking data.</a:t>
            </a:r>
          </a:p>
          <a:p>
            <a:pPr marL="0" lvl="0" indent="0" algn="l" rtl="0">
              <a:spcBef>
                <a:spcPts val="0"/>
              </a:spcBef>
              <a:spcAft>
                <a:spcPts val="0"/>
              </a:spcAft>
              <a:buNone/>
            </a:pPr>
            <a:r>
              <a:rPr lang="en" b="1" i="0" u="sng" baseline="0" dirty="0">
                <a:highlight>
                  <a:schemeClr val="lt1"/>
                </a:highlight>
              </a:rPr>
              <a:t>Explain the connection between this lesson and Eytan’s experiment: “Eytan’s experiment can help us to...” Explain the technology’s applications: “in life, this can help us to...”</a:t>
            </a: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25</a:t>
            </a:fld>
            <a:endParaRPr lang="he-IL"/>
          </a:p>
        </p:txBody>
      </p:sp>
    </p:spTree>
    <p:extLst>
      <p:ext uri="{BB962C8B-B14F-4D97-AF65-F5344CB8AC3E}">
        <p14:creationId xmlns:p14="http://schemas.microsoft.com/office/powerpoint/2010/main" val="592911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 b="0" i="0" u="sng" baseline="0" dirty="0">
                <a:solidFill>
                  <a:schemeClr val="dk1"/>
                </a:solidFill>
              </a:rPr>
              <a:t>Step 4: The importance of understanding and diagnostics for treatment and prevention</a:t>
            </a:r>
          </a:p>
          <a:p>
            <a:pPr marL="0" lvl="0" indent="0" algn="l" rtl="0">
              <a:spcBef>
                <a:spcPts val="0"/>
              </a:spcBef>
              <a:spcAft>
                <a:spcPts val="0"/>
              </a:spcAft>
              <a:buClr>
                <a:schemeClr val="dk1"/>
              </a:buClr>
              <a:buSzPts val="1100"/>
              <a:buFont typeface="Arial"/>
              <a:buNone/>
            </a:pPr>
            <a:r>
              <a:rPr lang="en" b="0" i="0" u="none" baseline="0" dirty="0">
                <a:solidFill>
                  <a:schemeClr val="dk1"/>
                </a:solidFill>
              </a:rPr>
              <a:t>Ask the students how disorientation can be prevented.</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Clr>
                <a:schemeClr val="dk1"/>
              </a:buClr>
              <a:buSzPts val="1100"/>
              <a:buFont typeface="Arial"/>
              <a:buNone/>
            </a:pPr>
            <a:r>
              <a:rPr lang="en" b="0" i="0" u="none" baseline="0" dirty="0">
                <a:solidFill>
                  <a:schemeClr val="dk1"/>
                </a:solidFill>
              </a:rPr>
              <a:t>Talk about the importance of understanding the systems and mechanisms behind phenomena.</a:t>
            </a:r>
          </a:p>
          <a:p>
            <a:pPr marL="0" lvl="0" indent="0" algn="l" rtl="0">
              <a:spcBef>
                <a:spcPts val="0"/>
              </a:spcBef>
              <a:spcAft>
                <a:spcPts val="0"/>
              </a:spcAft>
              <a:buClr>
                <a:schemeClr val="dk1"/>
              </a:buClr>
              <a:buSzPts val="1100"/>
              <a:buFont typeface="Arial"/>
              <a:buNone/>
            </a:pPr>
            <a:r>
              <a:rPr lang="en" b="1" i="0" u="none" baseline="0" dirty="0">
                <a:solidFill>
                  <a:schemeClr val="dk1"/>
                </a:solidFill>
              </a:rPr>
              <a:t>Understanding a phenomenon gives us the power to address it or prevent it. In this case, understanding it could help prevent real danger to the pilot and other people.</a:t>
            </a:r>
          </a:p>
          <a:p>
            <a:pPr marL="0" lvl="0" indent="0" algn="l" rtl="0">
              <a:spcBef>
                <a:spcPts val="0"/>
              </a:spcBef>
              <a:spcAft>
                <a:spcPts val="0"/>
              </a:spcAft>
              <a:buClr>
                <a:schemeClr val="dk1"/>
              </a:buClr>
              <a:buSzPts val="1100"/>
              <a:buFont typeface="Arial"/>
              <a:buNone/>
            </a:pPr>
            <a:endParaRPr lang="en" b="1" i="0" u="none" baseline="0" dirty="0">
              <a:solidFill>
                <a:schemeClr val="dk1"/>
              </a:solidFill>
            </a:endParaRPr>
          </a:p>
          <a:p>
            <a:pPr marL="0" lvl="0" indent="0" algn="l" rtl="0">
              <a:spcBef>
                <a:spcPts val="0"/>
              </a:spcBef>
              <a:spcAft>
                <a:spcPts val="0"/>
              </a:spcAft>
              <a:buClr>
                <a:schemeClr val="dk1"/>
              </a:buClr>
              <a:buSzPts val="1100"/>
              <a:buFont typeface="Arial"/>
              <a:buNone/>
            </a:pPr>
            <a:r>
              <a:rPr lang="en" b="1" i="0" u="none" baseline="0" dirty="0">
                <a:solidFill>
                  <a:schemeClr val="dk1"/>
                </a:solidFill>
              </a:rPr>
              <a:t>In other words, understanding the physiological causes of disorientation and knowing how these causes manifest is the first step toward finding solutions or preventing unwanted phenomena.</a:t>
            </a:r>
          </a:p>
          <a:p>
            <a:pPr marL="0" lvl="0" indent="0" algn="l" rtl="0">
              <a:spcBef>
                <a:spcPts val="0"/>
              </a:spcBef>
              <a:spcAft>
                <a:spcPts val="0"/>
              </a:spcAft>
              <a:buClr>
                <a:schemeClr val="dk1"/>
              </a:buClr>
              <a:buSzPts val="1100"/>
              <a:buFont typeface="Arial"/>
              <a:buNone/>
            </a:pPr>
            <a:endParaRPr lang="en" b="1" dirty="0">
              <a:solidFill>
                <a:schemeClr val="dk1"/>
              </a:solidFill>
            </a:endParaRPr>
          </a:p>
          <a:p>
            <a:pPr marL="0" lvl="0" indent="0" algn="l" rtl="0">
              <a:spcBef>
                <a:spcPts val="0"/>
              </a:spcBef>
              <a:spcAft>
                <a:spcPts val="0"/>
              </a:spcAft>
              <a:buClr>
                <a:schemeClr val="dk1"/>
              </a:buClr>
              <a:buSzPts val="1100"/>
              <a:buFont typeface="Arial"/>
              <a:buNone/>
            </a:pPr>
            <a:r>
              <a:rPr lang="en" b="1" i="0" u="none" baseline="0" dirty="0">
                <a:solidFill>
                  <a:schemeClr val="dk1"/>
                </a:solidFill>
              </a:rPr>
              <a:t>Ask the students to hypothesize: what can cause disorientation? </a:t>
            </a:r>
            <a:r>
              <a:rPr lang="en" b="0" i="0" u="none" baseline="0" dirty="0">
                <a:solidFill>
                  <a:schemeClr val="dk1"/>
                </a:solidFill>
              </a:rPr>
              <a:t>For example:</a:t>
            </a:r>
          </a:p>
          <a:p>
            <a:pPr marL="457200" lvl="0" indent="-298450" algn="l" rtl="0">
              <a:spcBef>
                <a:spcPts val="0"/>
              </a:spcBef>
              <a:spcAft>
                <a:spcPts val="0"/>
              </a:spcAft>
              <a:buClr>
                <a:schemeClr val="dk1"/>
              </a:buClr>
              <a:buSzPts val="1100"/>
              <a:buChar char="-"/>
            </a:pPr>
            <a:r>
              <a:rPr lang="en" b="0" i="0" u="none" baseline="0" dirty="0">
                <a:solidFill>
                  <a:schemeClr val="dk1"/>
                </a:solidFill>
              </a:rPr>
              <a:t>Fatigue</a:t>
            </a:r>
          </a:p>
          <a:p>
            <a:pPr marL="457200" lvl="0" indent="-298450" algn="l" rtl="0">
              <a:spcBef>
                <a:spcPts val="0"/>
              </a:spcBef>
              <a:spcAft>
                <a:spcPts val="0"/>
              </a:spcAft>
              <a:buClr>
                <a:schemeClr val="dk1"/>
              </a:buClr>
              <a:buSzPts val="1100"/>
              <a:buChar char="-"/>
            </a:pPr>
            <a:r>
              <a:rPr lang="en" b="0" i="0" u="none" baseline="0" dirty="0">
                <a:solidFill>
                  <a:schemeClr val="dk1"/>
                </a:solidFill>
              </a:rPr>
              <a:t>Stress</a:t>
            </a:r>
          </a:p>
          <a:p>
            <a:pPr marL="457200" lvl="0" indent="-298450" algn="l" rtl="0">
              <a:spcBef>
                <a:spcPts val="0"/>
              </a:spcBef>
              <a:spcAft>
                <a:spcPts val="0"/>
              </a:spcAft>
              <a:buClr>
                <a:schemeClr val="dk1"/>
              </a:buClr>
              <a:buSzPts val="1100"/>
              <a:buChar char="-"/>
            </a:pPr>
            <a:r>
              <a:rPr lang="en" b="0" i="0" u="none" baseline="0" dirty="0">
                <a:solidFill>
                  <a:schemeClr val="dk1"/>
                </a:solidFill>
              </a:rPr>
              <a:t>Hampered concentration and cognitive ability</a:t>
            </a:r>
          </a:p>
          <a:p>
            <a:pPr marL="457200" lvl="0" indent="-298450" algn="l" rtl="0">
              <a:spcBef>
                <a:spcPts val="0"/>
              </a:spcBef>
              <a:spcAft>
                <a:spcPts val="0"/>
              </a:spcAft>
              <a:buClr>
                <a:schemeClr val="dk1"/>
              </a:buClr>
              <a:buSzPts val="1100"/>
              <a:buChar char="-"/>
            </a:pPr>
            <a:r>
              <a:rPr lang="en" b="0" i="0" u="none" baseline="0" dirty="0">
                <a:solidFill>
                  <a:schemeClr val="dk1"/>
                </a:solidFill>
              </a:rPr>
              <a:t>Other physiological reasons</a:t>
            </a:r>
          </a:p>
          <a:p>
            <a:pPr marL="457200" lvl="0" indent="-298450" algn="l" rtl="0">
              <a:spcBef>
                <a:spcPts val="0"/>
              </a:spcBef>
              <a:spcAft>
                <a:spcPts val="0"/>
              </a:spcAft>
              <a:buClr>
                <a:schemeClr val="dk1"/>
              </a:buClr>
              <a:buSzPts val="1100"/>
              <a:buChar char="-"/>
            </a:pPr>
            <a:r>
              <a:rPr lang="en" b="0" i="0" u="none" baseline="0" dirty="0">
                <a:solidFill>
                  <a:schemeClr val="dk1"/>
                </a:solidFill>
              </a:rPr>
              <a:t>Some students might point to vertigo at this point.</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Ask the students: given these hypotheses, how can we </a:t>
            </a:r>
            <a:r>
              <a:rPr lang="en" b="1" i="0" u="none" baseline="0" dirty="0">
                <a:solidFill>
                  <a:schemeClr val="dk1"/>
                </a:solidFill>
              </a:rPr>
              <a:t>prevent </a:t>
            </a:r>
            <a:r>
              <a:rPr lang="en" b="0" i="0" u="none" baseline="0" dirty="0">
                <a:solidFill>
                  <a:schemeClr val="dk1"/>
                </a:solidFill>
              </a:rPr>
              <a:t>accidents like this from happening?</a:t>
            </a:r>
          </a:p>
          <a:p>
            <a:pPr marL="0" lvl="0" indent="0" algn="l" rtl="0">
              <a:spcBef>
                <a:spcPts val="0"/>
              </a:spcBef>
              <a:spcAft>
                <a:spcPts val="0"/>
              </a:spcAft>
              <a:buNone/>
            </a:pPr>
            <a:r>
              <a:rPr lang="en" b="0" i="0" u="none" baseline="0" dirty="0">
                <a:solidFill>
                  <a:schemeClr val="dk1"/>
                </a:solidFill>
              </a:rPr>
              <a:t>The students may say: avoid flying when tired or when having trouble concentrating.</a:t>
            </a:r>
          </a:p>
          <a:p>
            <a:pPr marL="0" lvl="0" indent="0" algn="l" rtl="0">
              <a:spcBef>
                <a:spcPts val="0"/>
              </a:spcBef>
              <a:spcAft>
                <a:spcPts val="0"/>
              </a:spcAft>
              <a:buNone/>
            </a:pPr>
            <a:r>
              <a:rPr lang="en" b="0" i="0" u="none" baseline="0" dirty="0">
                <a:solidFill>
                  <a:schemeClr val="dk1"/>
                </a:solidFill>
              </a:rPr>
              <a:t>Lead the students to the conclusion that to solve this problem, we need to be able to </a:t>
            </a:r>
            <a:r>
              <a:rPr lang="en" b="1" i="0" u="none" baseline="0" dirty="0">
                <a:solidFill>
                  <a:schemeClr val="dk1"/>
                </a:solidFill>
              </a:rPr>
              <a:t>diagnose</a:t>
            </a:r>
            <a:r>
              <a:rPr lang="en" b="0" i="0" u="none" baseline="0" dirty="0">
                <a:solidFill>
                  <a:schemeClr val="dk1"/>
                </a:solidFill>
              </a:rPr>
              <a:t> the pilot’s physiological state.</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For instance, if the pilot is disoriented and his performance is affected, </a:t>
            </a:r>
            <a:r>
              <a:rPr lang="en" b="1" i="0" u="none" baseline="0" dirty="0">
                <a:solidFill>
                  <a:schemeClr val="dk1"/>
                </a:solidFill>
              </a:rPr>
              <a:t>the autopilot system will switch on and take control of the aircraft</a:t>
            </a:r>
            <a:r>
              <a:rPr lang="en" b="0" i="0" u="none" baseline="0" dirty="0">
                <a:solidFill>
                  <a:schemeClr val="dk1"/>
                </a:solidFill>
              </a:rPr>
              <a:t>.</a:t>
            </a:r>
          </a:p>
          <a:p>
            <a:pPr marL="0" lvl="0" indent="0" algn="l" rtl="0">
              <a:spcBef>
                <a:spcPts val="0"/>
              </a:spcBef>
              <a:spcAft>
                <a:spcPts val="0"/>
              </a:spcAft>
              <a:buNone/>
            </a:pPr>
            <a:endParaRPr lang="en" b="1" dirty="0">
              <a:solidFill>
                <a:schemeClr val="dk1"/>
              </a:solidFill>
            </a:endParaRPr>
          </a:p>
          <a:p>
            <a:pPr marL="0" lvl="0" indent="0" algn="l" rtl="0">
              <a:spcBef>
                <a:spcPts val="0"/>
              </a:spcBef>
              <a:spcAft>
                <a:spcPts val="0"/>
              </a:spcAft>
              <a:buNone/>
            </a:pPr>
            <a:r>
              <a:rPr lang="en" b="0" i="0" u="sng" baseline="0" dirty="0">
                <a:solidFill>
                  <a:schemeClr val="dk1"/>
                </a:solidFill>
              </a:rPr>
              <a:t>Step 5: How can we diagnose spatial disorientation on a plane?</a:t>
            </a:r>
            <a:endParaRPr lang="en" dirty="0">
              <a:solidFill>
                <a:schemeClr val="dk1"/>
              </a:solidFill>
            </a:endParaRP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1" i="0" u="none" baseline="0" dirty="0">
                <a:solidFill>
                  <a:schemeClr val="dk1"/>
                </a:solidFill>
              </a:rPr>
              <a:t>How can we tell</a:t>
            </a:r>
            <a:r>
              <a:rPr lang="en" b="0" i="0" u="none" baseline="0" dirty="0">
                <a:solidFill>
                  <a:schemeClr val="dk1"/>
                </a:solidFill>
              </a:rPr>
              <a:t> if a pilot is disoriented or if their functioning is hampered?</a:t>
            </a:r>
          </a:p>
          <a:p>
            <a:pPr marL="0" lvl="0" indent="0" algn="l" rtl="0">
              <a:spcBef>
                <a:spcPts val="0"/>
              </a:spcBef>
              <a:spcAft>
                <a:spcPts val="0"/>
              </a:spcAft>
              <a:buNone/>
            </a:pPr>
            <a:r>
              <a:rPr lang="en" b="0" i="0" u="none" baseline="0" dirty="0">
                <a:solidFill>
                  <a:schemeClr val="dk1"/>
                </a:solidFill>
              </a:rPr>
              <a:t>Which </a:t>
            </a:r>
            <a:r>
              <a:rPr lang="en" b="1" i="0" u="none" baseline="0" dirty="0">
                <a:solidFill>
                  <a:schemeClr val="dk1"/>
                </a:solidFill>
              </a:rPr>
              <a:t>physiological measures </a:t>
            </a:r>
            <a:r>
              <a:rPr lang="en" b="0" i="0" u="none" baseline="0" dirty="0">
                <a:solidFill>
                  <a:schemeClr val="dk1"/>
                </a:solidFill>
              </a:rPr>
              <a:t>could be </a:t>
            </a:r>
            <a:r>
              <a:rPr lang="en" b="1" i="0" u="none" baseline="0" dirty="0">
                <a:solidFill>
                  <a:schemeClr val="dk1"/>
                </a:solidFill>
              </a:rPr>
              <a:t>relevant </a:t>
            </a:r>
            <a:r>
              <a:rPr lang="en" b="0" i="0" u="none" baseline="0" dirty="0">
                <a:solidFill>
                  <a:schemeClr val="dk1"/>
                </a:solidFill>
              </a:rPr>
              <a:t>to detecting these states? For example: heart rate, breathing.</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Ask the students: is there an absolute cut-off point indicating hampered or normal performance?</a:t>
            </a:r>
          </a:p>
          <a:p>
            <a:pPr marL="0" lvl="0" indent="0" algn="l" rtl="0">
              <a:spcBef>
                <a:spcPts val="0"/>
              </a:spcBef>
              <a:spcAft>
                <a:spcPts val="0"/>
              </a:spcAft>
              <a:buNone/>
            </a:pPr>
            <a:r>
              <a:rPr lang="en" b="0" i="0" u="none" baseline="0" dirty="0">
                <a:solidFill>
                  <a:schemeClr val="dk1"/>
                </a:solidFill>
              </a:rPr>
              <a:t>Sometimes there is, but often we need to track how the measure </a:t>
            </a:r>
            <a:r>
              <a:rPr lang="en" b="1" i="0" u="sng" baseline="0" dirty="0">
                <a:solidFill>
                  <a:schemeClr val="dk1"/>
                </a:solidFill>
              </a:rPr>
              <a:t>changes</a:t>
            </a:r>
            <a:r>
              <a:rPr lang="en" b="0" i="0" u="none" baseline="0" dirty="0">
                <a:solidFill>
                  <a:schemeClr val="dk1"/>
                </a:solidFill>
              </a:rPr>
              <a:t>.</a:t>
            </a:r>
          </a:p>
          <a:p>
            <a:pPr marL="0" lvl="0" indent="0" algn="l" rtl="0">
              <a:spcBef>
                <a:spcPts val="0"/>
              </a:spcBef>
              <a:spcAft>
                <a:spcPts val="0"/>
              </a:spcAft>
              <a:buNone/>
            </a:pPr>
            <a:r>
              <a:rPr lang="en" b="0" i="0" u="none" baseline="0" dirty="0">
                <a:solidFill>
                  <a:schemeClr val="dk1"/>
                </a:solidFill>
              </a:rPr>
              <a:t>To do so, we need to </a:t>
            </a:r>
            <a:r>
              <a:rPr lang="en" b="1" i="0" u="sng" baseline="0" dirty="0">
                <a:solidFill>
                  <a:schemeClr val="dk1"/>
                </a:solidFill>
              </a:rPr>
              <a:t>take baseline measurements</a:t>
            </a:r>
            <a:r>
              <a:rPr lang="en" b="0" i="0" u="none" baseline="0" dirty="0">
                <a:solidFill>
                  <a:schemeClr val="dk1"/>
                </a:solidFill>
              </a:rPr>
              <a:t> by tracking the relevant measures when the body functions normally, and then compare them to measurements taken following exposure to one of the causes the students raised in step four, e.g. fatigue, stress, etc.</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None/>
            </a:pPr>
            <a:endParaRPr lang="en" dirty="0"/>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5</a:t>
            </a:fld>
            <a:endParaRPr lang="he-IL"/>
          </a:p>
        </p:txBody>
      </p:sp>
    </p:spTree>
    <p:extLst>
      <p:ext uri="{BB962C8B-B14F-4D97-AF65-F5344CB8AC3E}">
        <p14:creationId xmlns:p14="http://schemas.microsoft.com/office/powerpoint/2010/main" val="31661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b="1" i="0" u="none" baseline="0" dirty="0">
                <a:solidFill>
                  <a:schemeClr val="dk1"/>
                </a:solidFill>
              </a:rPr>
              <a:t>Conduct an experiment.</a:t>
            </a:r>
          </a:p>
          <a:p>
            <a:pPr marL="0" lvl="0" indent="0" algn="l" rtl="0">
              <a:spcBef>
                <a:spcPts val="0"/>
              </a:spcBef>
              <a:spcAft>
                <a:spcPts val="0"/>
              </a:spcAft>
              <a:buNone/>
            </a:pPr>
            <a:endParaRPr lang="en" dirty="0">
              <a:solidFill>
                <a:schemeClr val="dk1"/>
              </a:solidFill>
              <a:highlight>
                <a:schemeClr val="accent4"/>
              </a:highlight>
            </a:endParaRPr>
          </a:p>
          <a:p>
            <a:pPr marL="0" lvl="0" indent="0" algn="l" rtl="0">
              <a:spcBef>
                <a:spcPts val="0"/>
              </a:spcBef>
              <a:spcAft>
                <a:spcPts val="0"/>
              </a:spcAft>
              <a:buNone/>
            </a:pPr>
            <a:r>
              <a:rPr lang="en" b="0" i="0" u="none" baseline="0" dirty="0">
                <a:solidFill>
                  <a:schemeClr val="dk1"/>
                </a:solidFill>
                <a:highlight>
                  <a:schemeClr val="lt1"/>
                </a:highlight>
              </a:rPr>
              <a:t>In this experiment, the students will measure their </a:t>
            </a:r>
            <a:r>
              <a:rPr lang="en" b="1" i="0" u="sng" baseline="0" dirty="0">
                <a:solidFill>
                  <a:schemeClr val="dk1"/>
                </a:solidFill>
                <a:highlight>
                  <a:schemeClr val="lt1"/>
                </a:highlight>
              </a:rPr>
              <a:t>baseline functioning</a:t>
            </a:r>
            <a:r>
              <a:rPr lang="en" b="0" i="0" u="none" baseline="0" dirty="0">
                <a:solidFill>
                  <a:schemeClr val="dk1"/>
                </a:solidFill>
                <a:highlight>
                  <a:schemeClr val="lt1"/>
                </a:highlight>
              </a:rPr>
              <a:t> level, and then measure </a:t>
            </a:r>
            <a:r>
              <a:rPr lang="en" b="1" i="0" u="sng" baseline="0" dirty="0">
                <a:solidFill>
                  <a:schemeClr val="dk1"/>
                </a:solidFill>
                <a:highlight>
                  <a:schemeClr val="lt1"/>
                </a:highlight>
              </a:rPr>
              <a:t>how it changes</a:t>
            </a:r>
            <a:r>
              <a:rPr lang="en" b="0" i="0" u="none" baseline="0" dirty="0">
                <a:solidFill>
                  <a:schemeClr val="dk1"/>
                </a:solidFill>
                <a:highlight>
                  <a:schemeClr val="lt1"/>
                </a:highlight>
              </a:rPr>
              <a:t> when they are dizzy.</a:t>
            </a:r>
          </a:p>
          <a:p>
            <a:pPr marL="0" lvl="0" indent="0" algn="l" rtl="0">
              <a:spcBef>
                <a:spcPts val="0"/>
              </a:spcBef>
              <a:spcAft>
                <a:spcPts val="0"/>
              </a:spcAft>
              <a:buNone/>
            </a:pPr>
            <a:endParaRPr lang="en" dirty="0">
              <a:solidFill>
                <a:schemeClr val="dk1"/>
              </a:solidFill>
              <a:highlight>
                <a:schemeClr val="lt1"/>
              </a:highlight>
            </a:endParaRPr>
          </a:p>
          <a:p>
            <a:pPr marL="0" lvl="0" indent="0" algn="l" rtl="0">
              <a:spcBef>
                <a:spcPts val="0"/>
              </a:spcBef>
              <a:spcAft>
                <a:spcPts val="0"/>
              </a:spcAft>
              <a:buNone/>
            </a:pPr>
            <a:r>
              <a:rPr lang="en" b="1" i="0" u="none" baseline="0" dirty="0">
                <a:solidFill>
                  <a:schemeClr val="dk1"/>
                </a:solidFill>
                <a:highlight>
                  <a:schemeClr val="lt1"/>
                </a:highlight>
              </a:rPr>
              <a:t>The </a:t>
            </a:r>
            <a:r>
              <a:rPr lang="en" b="1" i="0" u="sng" baseline="0" dirty="0">
                <a:solidFill>
                  <a:schemeClr val="dk1"/>
                </a:solidFill>
                <a:highlight>
                  <a:schemeClr val="lt1"/>
                </a:highlight>
              </a:rPr>
              <a:t>physiological measure</a:t>
            </a:r>
            <a:r>
              <a:rPr lang="en" b="1" i="0" u="none" baseline="0" dirty="0">
                <a:solidFill>
                  <a:schemeClr val="dk1"/>
                </a:solidFill>
                <a:highlight>
                  <a:schemeClr val="lt1"/>
                </a:highlight>
              </a:rPr>
              <a:t> the students will be using is eye movements.</a:t>
            </a:r>
          </a:p>
          <a:p>
            <a:pPr marL="0" lvl="0" indent="0" algn="l" rtl="0">
              <a:spcBef>
                <a:spcPts val="0"/>
              </a:spcBef>
              <a:spcAft>
                <a:spcPts val="0"/>
              </a:spcAft>
              <a:buNone/>
            </a:pPr>
            <a:r>
              <a:rPr lang="en" b="1" i="0" u="sng" baseline="0" dirty="0">
                <a:solidFill>
                  <a:schemeClr val="dk1"/>
                </a:solidFill>
                <a:highlight>
                  <a:schemeClr val="lt1"/>
                </a:highlight>
              </a:rPr>
              <a:t>The measuring instrument</a:t>
            </a:r>
            <a:r>
              <a:rPr lang="en" b="0" i="0" u="none" baseline="0" dirty="0">
                <a:solidFill>
                  <a:schemeClr val="dk1"/>
                </a:solidFill>
                <a:highlight>
                  <a:schemeClr val="lt1"/>
                </a:highlight>
              </a:rPr>
              <a:t> is a laptop with a webcam and eye-tracking software.</a:t>
            </a:r>
          </a:p>
          <a:p>
            <a:pPr marL="0" lvl="0" indent="0" algn="l" rtl="0">
              <a:spcBef>
                <a:spcPts val="0"/>
              </a:spcBef>
              <a:spcAft>
                <a:spcPts val="0"/>
              </a:spcAft>
              <a:buNone/>
            </a:pPr>
            <a:endParaRPr lang="en" dirty="0">
              <a:solidFill>
                <a:schemeClr val="dk1"/>
              </a:solidFill>
              <a:highlight>
                <a:schemeClr val="lt1"/>
              </a:highlight>
            </a:endParaRPr>
          </a:p>
          <a:p>
            <a:pPr marL="0" lvl="0" indent="0" algn="l" rtl="0">
              <a:spcBef>
                <a:spcPts val="0"/>
              </a:spcBef>
              <a:spcAft>
                <a:spcPts val="0"/>
              </a:spcAft>
              <a:buNone/>
            </a:pPr>
            <a:endParaRPr lang="en" dirty="0">
              <a:solidFill>
                <a:schemeClr val="dk1"/>
              </a:solidFill>
              <a:highlight>
                <a:schemeClr val="lt1"/>
              </a:highlight>
            </a:endParaRPr>
          </a:p>
          <a:p>
            <a:pPr marL="0" lvl="0" indent="0" algn="l" rtl="0">
              <a:spcBef>
                <a:spcPts val="0"/>
              </a:spcBef>
              <a:spcAft>
                <a:spcPts val="0"/>
              </a:spcAft>
              <a:buNone/>
            </a:pPr>
            <a:r>
              <a:rPr lang="en" b="1" i="0" u="none" baseline="0" dirty="0"/>
              <a:t>Explain the connection between eye movements and cognitive functioning.</a:t>
            </a:r>
          </a:p>
          <a:p>
            <a:pPr marL="0" lvl="0" indent="0" algn="l" rtl="0">
              <a:spcBef>
                <a:spcPts val="0"/>
              </a:spcBef>
              <a:spcAft>
                <a:spcPts val="0"/>
              </a:spcAft>
              <a:buNone/>
            </a:pPr>
            <a:r>
              <a:rPr lang="en" b="0" i="0" u="none" baseline="0" dirty="0"/>
              <a:t>Involuntary rapid eye movements (eyes darting from side to side or up and down, or moving in quick circles) can result from impaired eye movement coordination. This can be caused by fatigue (including cognitive fatigue), an impaired sense of balance or strenuous activity that requires intense focus. Involuntary rapid eye movements can be temporary and circumstantial or indicative of a pathological condition.</a:t>
            </a:r>
          </a:p>
          <a:p>
            <a:pPr marL="0" lvl="0" indent="0" algn="l" rtl="0">
              <a:spcBef>
                <a:spcPts val="0"/>
              </a:spcBef>
              <a:spcAft>
                <a:spcPts val="0"/>
              </a:spcAft>
              <a:buNone/>
            </a:pPr>
            <a:endParaRPr lang="en" dirty="0"/>
          </a:p>
          <a:p>
            <a:pPr marL="0" lvl="0" indent="0" algn="l" rtl="0">
              <a:spcBef>
                <a:spcPts val="0"/>
              </a:spcBef>
              <a:spcAft>
                <a:spcPts val="0"/>
              </a:spcAft>
              <a:buNone/>
            </a:pPr>
            <a:r>
              <a:rPr lang="en" b="1" i="0" u="none" baseline="0" dirty="0"/>
              <a:t>The students will now conduct an experiment similar to the one Eytan Stibbe will conduct in space.</a:t>
            </a:r>
          </a:p>
          <a:p>
            <a:pPr marL="0" lvl="0" indent="0" algn="l" rtl="0">
              <a:spcBef>
                <a:spcPts val="0"/>
              </a:spcBef>
              <a:spcAft>
                <a:spcPts val="0"/>
              </a:spcAft>
              <a:buNone/>
            </a:pPr>
            <a:endParaRPr lang="en" dirty="0"/>
          </a:p>
          <a:p>
            <a:pPr marL="0" lvl="0" indent="0" algn="l" rtl="0">
              <a:spcBef>
                <a:spcPts val="0"/>
              </a:spcBef>
              <a:spcAft>
                <a:spcPts val="0"/>
              </a:spcAft>
              <a:buNone/>
            </a:pPr>
            <a:r>
              <a:rPr lang="en" b="1" i="0" u="none" baseline="0" dirty="0"/>
              <a:t>It is important to stress </a:t>
            </a:r>
            <a:r>
              <a:rPr lang="en" b="0" i="0" u="none" baseline="0" dirty="0"/>
              <a:t>that the measurements are subjective, which is why the students will only compare each participant’s two measurements: one taken at rest and one taken after an activity. They should not be comparing different students’ results to each other.</a:t>
            </a:r>
            <a:endParaRPr lang="en" dirty="0"/>
          </a:p>
          <a:p>
            <a:pPr marL="0" lvl="0" indent="0" algn="l" rtl="0">
              <a:spcBef>
                <a:spcPts val="0"/>
              </a:spcBef>
              <a:spcAft>
                <a:spcPts val="0"/>
              </a:spcAft>
              <a:buNone/>
            </a:pPr>
            <a:r>
              <a:rPr lang="en" b="1" i="0" u="none" baseline="0" dirty="0">
                <a:solidFill>
                  <a:schemeClr val="dk1"/>
                </a:solidFill>
              </a:rPr>
              <a:t>Avoid</a:t>
            </a:r>
            <a:r>
              <a:rPr lang="en" b="0" i="0" u="none" baseline="0" dirty="0"/>
              <a:t> comparing different students’ baseline eye-tracking results. Such comparisons are meaningless in terms of the students’ cognitive functioning, and students should not draw conclusions about themselves or their peers based on their results.</a:t>
            </a:r>
          </a:p>
          <a:p>
            <a:pPr marL="0" lvl="0" indent="0" algn="l" rtl="0">
              <a:spcBef>
                <a:spcPts val="0"/>
              </a:spcBef>
              <a:spcAft>
                <a:spcPts val="0"/>
              </a:spcAft>
              <a:buNone/>
            </a:pPr>
            <a:endParaRPr lang="en" dirty="0"/>
          </a:p>
          <a:p>
            <a:pPr marL="0" lvl="0" indent="0" algn="l" rtl="0">
              <a:spcBef>
                <a:spcPts val="0"/>
              </a:spcBef>
              <a:spcAft>
                <a:spcPts val="0"/>
              </a:spcAft>
              <a:buNone/>
            </a:pPr>
            <a:endParaRPr lang="en" dirty="0"/>
          </a:p>
          <a:p>
            <a:pPr marL="0" lvl="0" indent="0" algn="l" rtl="0">
              <a:spcBef>
                <a:spcPts val="0"/>
              </a:spcBef>
              <a:spcAft>
                <a:spcPts val="0"/>
              </a:spcAft>
              <a:buNone/>
            </a:pPr>
            <a:endParaRPr lang="en" dirty="0"/>
          </a:p>
          <a:p>
            <a:pPr marL="0" lvl="0" indent="0" algn="l" rtl="0">
              <a:spcBef>
                <a:spcPts val="0"/>
              </a:spcBef>
              <a:spcAft>
                <a:spcPts val="0"/>
              </a:spcAft>
              <a:buNone/>
            </a:pPr>
            <a:endParaRPr lang="en" dirty="0"/>
          </a:p>
          <a:p>
            <a:pPr marL="0" lvl="0" indent="0" algn="l" rtl="0">
              <a:spcBef>
                <a:spcPts val="0"/>
              </a:spcBef>
              <a:spcAft>
                <a:spcPts val="0"/>
              </a:spcAft>
              <a:buNone/>
            </a:pPr>
            <a:endParaRPr lang="en" dirty="0"/>
          </a:p>
          <a:p>
            <a:pPr marL="0" lvl="0" indent="0" algn="l" rtl="0">
              <a:spcBef>
                <a:spcPts val="0"/>
              </a:spcBef>
              <a:spcAft>
                <a:spcPts val="0"/>
              </a:spcAft>
              <a:buNone/>
            </a:pPr>
            <a:endParaRPr lang="en" dirty="0"/>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6</a:t>
            </a:fld>
            <a:endParaRPr lang="he-IL"/>
          </a:p>
        </p:txBody>
      </p:sp>
    </p:spTree>
    <p:extLst>
      <p:ext uri="{BB962C8B-B14F-4D97-AF65-F5344CB8AC3E}">
        <p14:creationId xmlns:p14="http://schemas.microsoft.com/office/powerpoint/2010/main" val="1938383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ctr" rtl="0">
              <a:spcBef>
                <a:spcPts val="0"/>
              </a:spcBef>
              <a:spcAft>
                <a:spcPts val="0"/>
              </a:spcAft>
              <a:buNone/>
            </a:pPr>
            <a:r>
              <a:rPr lang="en" b="0" i="0" u="none" baseline="0" dirty="0"/>
              <a:t>Refer to the file “Experiment 1 instructions”.</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Ask the students to conduct the experiment.</a:t>
            </a:r>
          </a:p>
          <a:p>
            <a:pPr marL="0" lvl="0" indent="0" algn="l" rtl="0">
              <a:spcBef>
                <a:spcPts val="0"/>
              </a:spcBef>
              <a:spcAft>
                <a:spcPts val="0"/>
              </a:spcAft>
              <a:buNone/>
            </a:pPr>
            <a:r>
              <a:rPr lang="en" b="0" i="0" u="none" baseline="0" dirty="0">
                <a:solidFill>
                  <a:schemeClr val="dk1"/>
                </a:solidFill>
              </a:rPr>
              <a:t>Explain that the students will be using an image similar to the one in the slideshow. They will need to follow the circles with their eyes and click on them in a specific order: a-1-b-2-c-3-d-4-e-5. Ask the students to conduct the experiment with the image in the slideshow.</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The students will track their eye movements at rest and immediately after they quickly spin around ten times.</a:t>
            </a:r>
          </a:p>
          <a:p>
            <a:pPr marL="0" lvl="0" indent="0" algn="l" rtl="0">
              <a:spcBef>
                <a:spcPts val="0"/>
              </a:spcBef>
              <a:spcAft>
                <a:spcPts val="0"/>
              </a:spcAft>
              <a:buNone/>
            </a:pPr>
            <a:r>
              <a:rPr lang="en" b="1" i="0" u="sng" baseline="0" dirty="0">
                <a:solidFill>
                  <a:schemeClr val="dk1"/>
                </a:solidFill>
              </a:rPr>
              <a:t>To ensure the students’ safety during this step</a:t>
            </a:r>
            <a:r>
              <a:rPr lang="en" b="1" i="0" u="none" baseline="0" dirty="0">
                <a:solidFill>
                  <a:schemeClr val="dk1"/>
                </a:solidFill>
              </a:rPr>
              <a:t>:</a:t>
            </a:r>
          </a:p>
          <a:p>
            <a:pPr marL="457200" lvl="0" indent="-298450" algn="l" rtl="0">
              <a:spcBef>
                <a:spcPts val="0"/>
              </a:spcBef>
              <a:spcAft>
                <a:spcPts val="0"/>
              </a:spcAft>
              <a:buClr>
                <a:schemeClr val="dk1"/>
              </a:buClr>
              <a:buSzPts val="1100"/>
              <a:buChar char="-"/>
            </a:pPr>
            <a:r>
              <a:rPr lang="en" b="1" i="0" u="sng" baseline="0" dirty="0">
                <a:solidFill>
                  <a:schemeClr val="dk1"/>
                </a:solidFill>
              </a:rPr>
              <a:t>Make sure the students have enough room to spin</a:t>
            </a:r>
            <a:r>
              <a:rPr lang="en" b="1" i="0" u="none" baseline="0" dirty="0">
                <a:solidFill>
                  <a:schemeClr val="dk1"/>
                </a:solidFill>
              </a:rPr>
              <a:t>.</a:t>
            </a:r>
          </a:p>
          <a:p>
            <a:pPr marL="457200" lvl="0" indent="-298450" algn="l" rtl="0">
              <a:spcBef>
                <a:spcPts val="0"/>
              </a:spcBef>
              <a:spcAft>
                <a:spcPts val="0"/>
              </a:spcAft>
              <a:buClr>
                <a:schemeClr val="dk1"/>
              </a:buClr>
              <a:buSzPts val="1100"/>
              <a:buChar char="-"/>
            </a:pPr>
            <a:r>
              <a:rPr lang="en" b="1" i="0" u="sng" baseline="0" dirty="0">
                <a:solidFill>
                  <a:schemeClr val="dk1"/>
                </a:solidFill>
              </a:rPr>
              <a:t>For safety, tell students to ask their partner or another student to watch over them while they are spinning</a:t>
            </a:r>
            <a:r>
              <a:rPr lang="en" b="1" i="0" u="none" baseline="0" dirty="0">
                <a:solidFill>
                  <a:schemeClr val="dk1"/>
                </a:solidFill>
              </a:rPr>
              <a:t>.</a:t>
            </a:r>
          </a:p>
          <a:p>
            <a:pPr marL="457200" lvl="0" indent="-298450" algn="l" rtl="0">
              <a:spcBef>
                <a:spcPts val="0"/>
              </a:spcBef>
              <a:spcAft>
                <a:spcPts val="0"/>
              </a:spcAft>
              <a:buClr>
                <a:schemeClr val="dk1"/>
              </a:buClr>
              <a:buSzPts val="1100"/>
              <a:buChar char="-"/>
            </a:pPr>
            <a:r>
              <a:rPr lang="en" b="1" i="0" u="sng" baseline="0" dirty="0">
                <a:solidFill>
                  <a:schemeClr val="dk1"/>
                </a:solidFill>
              </a:rPr>
              <a:t>If a student has concerns about participating in the experiment, allow them to opt out</a:t>
            </a:r>
            <a:r>
              <a:rPr lang="en" b="1" i="0" u="none" baseline="0" dirty="0">
                <a:solidFill>
                  <a:schemeClr val="dk1"/>
                </a:solidFill>
              </a:rPr>
              <a:t>.</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The experiment requires a laptop with a webcam.</a:t>
            </a:r>
          </a:p>
          <a:p>
            <a:pPr marL="0" lvl="0" indent="0" algn="l" rtl="0">
              <a:spcBef>
                <a:spcPts val="0"/>
              </a:spcBef>
              <a:spcAft>
                <a:spcPts val="0"/>
              </a:spcAft>
              <a:buNone/>
            </a:pPr>
            <a:r>
              <a:rPr lang="en" b="0" i="0" u="none" baseline="0" dirty="0">
                <a:solidFill>
                  <a:schemeClr val="dk1"/>
                </a:solidFill>
              </a:rPr>
              <a:t>Please note that the free eye-tracking software account has some limitations. To work within those limitations:</a:t>
            </a:r>
          </a:p>
          <a:p>
            <a:pPr marL="457200" lvl="0" indent="-298450" algn="l" rtl="0">
              <a:spcBef>
                <a:spcPts val="0"/>
              </a:spcBef>
              <a:spcAft>
                <a:spcPts val="0"/>
              </a:spcAft>
              <a:buClr>
                <a:schemeClr val="dk1"/>
              </a:buClr>
              <a:buSzPts val="1100"/>
              <a:buAutoNum type="arabicParenR"/>
            </a:pPr>
            <a:r>
              <a:rPr lang="en" b="0" i="0" u="none" baseline="0" dirty="0">
                <a:solidFill>
                  <a:schemeClr val="dk1"/>
                </a:solidFill>
              </a:rPr>
              <a:t>If you plan to run the optional experiment (outlined below), have pairs of students take turns running the experiment on one laptop, with both students using the same account. Each pair can then use the second student’s account to run the optional experiment.</a:t>
            </a:r>
          </a:p>
          <a:p>
            <a:pPr marL="457200" lvl="0" indent="-298450" algn="l" rtl="0">
              <a:spcBef>
                <a:spcPts val="0"/>
              </a:spcBef>
              <a:spcAft>
                <a:spcPts val="0"/>
              </a:spcAft>
              <a:buClr>
                <a:schemeClr val="dk1"/>
              </a:buClr>
              <a:buSzPts val="1100"/>
              <a:buAutoNum type="arabicParenR"/>
            </a:pPr>
            <a:r>
              <a:rPr lang="en" b="0" i="0" u="none" baseline="0" dirty="0">
                <a:solidFill>
                  <a:schemeClr val="dk1"/>
                </a:solidFill>
              </a:rPr>
              <a:t>If you are not planning to run the optional experiment, students can work in pairs or individually.</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The instructions are in the “Experiment files and instructions” folder. The file is named “Experiment 1 instructions”.</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Ask the students to save their personal results by following the instructions in the file.</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endParaRPr lang="en" b="1" dirty="0">
              <a:solidFill>
                <a:schemeClr val="dk1"/>
              </a:solidFill>
            </a:endParaRP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7</a:t>
            </a:fld>
            <a:endParaRPr lang="he-IL"/>
          </a:p>
        </p:txBody>
      </p:sp>
    </p:spTree>
    <p:extLst>
      <p:ext uri="{BB962C8B-B14F-4D97-AF65-F5344CB8AC3E}">
        <p14:creationId xmlns:p14="http://schemas.microsoft.com/office/powerpoint/2010/main" val="4022688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b="0" i="0" u="none" baseline="0" dirty="0">
                <a:solidFill>
                  <a:schemeClr val="dk1"/>
                </a:solidFill>
              </a:rPr>
              <a:t>After running the experiment and saving the results, collect the students’ results and have a class discussion.</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sng" baseline="0" dirty="0">
                <a:solidFill>
                  <a:schemeClr val="dk1"/>
                </a:solidFill>
              </a:rPr>
              <a:t>Step 1: Describe the results</a:t>
            </a: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Ask the students to describe what they had felt during the experiment.</a:t>
            </a:r>
          </a:p>
          <a:p>
            <a:pPr marL="0" lvl="0" indent="0" algn="l" rtl="0">
              <a:spcBef>
                <a:spcPts val="0"/>
              </a:spcBef>
              <a:spcAft>
                <a:spcPts val="0"/>
              </a:spcAft>
              <a:buClr>
                <a:schemeClr val="dk1"/>
              </a:buClr>
              <a:buSzPts val="1100"/>
              <a:buFont typeface="Arial"/>
              <a:buNone/>
            </a:pPr>
            <a:r>
              <a:rPr lang="en" b="1" i="0" u="none" baseline="0" dirty="0">
                <a:solidFill>
                  <a:schemeClr val="dk1"/>
                </a:solidFill>
              </a:rPr>
              <a:t>What physiological effects did the students experience after spinning with their eyes covered?</a:t>
            </a:r>
          </a:p>
          <a:p>
            <a:pPr marL="0" lvl="0" indent="0" algn="l" rtl="0">
              <a:spcBef>
                <a:spcPts val="0"/>
              </a:spcBef>
              <a:spcAft>
                <a:spcPts val="0"/>
              </a:spcAft>
              <a:buClr>
                <a:schemeClr val="dk1"/>
              </a:buClr>
              <a:buSzPts val="1100"/>
              <a:buFont typeface="Arial"/>
              <a:buNone/>
            </a:pPr>
            <a:r>
              <a:rPr lang="en" b="0" i="0" u="none" baseline="0" dirty="0">
                <a:solidFill>
                  <a:schemeClr val="dk1"/>
                </a:solidFill>
              </a:rPr>
              <a:t>The students may say:</a:t>
            </a:r>
          </a:p>
          <a:p>
            <a:pPr marL="457200" lvl="0" indent="-298450" algn="l" rtl="0">
              <a:spcBef>
                <a:spcPts val="0"/>
              </a:spcBef>
              <a:spcAft>
                <a:spcPts val="0"/>
              </a:spcAft>
              <a:buClr>
                <a:schemeClr val="dk1"/>
              </a:buClr>
              <a:buSzPts val="1100"/>
              <a:buChar char="-"/>
            </a:pPr>
            <a:r>
              <a:rPr lang="en" b="0" i="0" u="none" baseline="0" dirty="0">
                <a:solidFill>
                  <a:schemeClr val="dk1"/>
                </a:solidFill>
              </a:rPr>
              <a:t>Spinning causes dizziness </a:t>
            </a:r>
          </a:p>
          <a:p>
            <a:pPr marL="457200" lvl="0" indent="-298450" algn="l" rtl="0">
              <a:spcBef>
                <a:spcPts val="0"/>
              </a:spcBef>
              <a:spcAft>
                <a:spcPts val="0"/>
              </a:spcAft>
              <a:buClr>
                <a:schemeClr val="dk1"/>
              </a:buClr>
              <a:buSzPts val="1100"/>
              <a:buChar char="-"/>
            </a:pPr>
            <a:r>
              <a:rPr lang="en" b="0" i="0" u="none" baseline="0" dirty="0">
                <a:solidFill>
                  <a:schemeClr val="dk1"/>
                </a:solidFill>
              </a:rPr>
              <a:t>Feeling off-balance and unsteady</a:t>
            </a:r>
          </a:p>
          <a:p>
            <a:pPr marL="457200" lvl="0" indent="-298450" algn="l" rtl="0">
              <a:spcBef>
                <a:spcPts val="0"/>
              </a:spcBef>
              <a:spcAft>
                <a:spcPts val="0"/>
              </a:spcAft>
              <a:buClr>
                <a:schemeClr val="dk1"/>
              </a:buClr>
              <a:buSzPts val="1100"/>
              <a:buChar char="-"/>
            </a:pPr>
            <a:r>
              <a:rPr lang="en" b="0" i="0" u="none" baseline="0" dirty="0">
                <a:solidFill>
                  <a:schemeClr val="dk1"/>
                </a:solidFill>
              </a:rPr>
              <a:t>Students might say they did not know where they were in the room (had difficulty orienting themselves in space, felt disoriented).</a:t>
            </a:r>
          </a:p>
          <a:p>
            <a:pPr marL="457200" lvl="0" indent="-298450" algn="l" rtl="0">
              <a:spcBef>
                <a:spcPts val="0"/>
              </a:spcBef>
              <a:spcAft>
                <a:spcPts val="0"/>
              </a:spcAft>
              <a:buClr>
                <a:schemeClr val="dk1"/>
              </a:buClr>
              <a:buSzPts val="1100"/>
              <a:buChar char="-"/>
            </a:pPr>
            <a:r>
              <a:rPr lang="en" b="0" i="0" u="none" baseline="0" dirty="0">
                <a:solidFill>
                  <a:schemeClr val="dk1"/>
                </a:solidFill>
              </a:rPr>
              <a:t>Nausea</a:t>
            </a:r>
          </a:p>
          <a:p>
            <a:pPr marL="457200" lvl="0" indent="-298450" algn="l" rtl="0">
              <a:spcBef>
                <a:spcPts val="0"/>
              </a:spcBef>
              <a:spcAft>
                <a:spcPts val="0"/>
              </a:spcAft>
              <a:buClr>
                <a:schemeClr val="dk1"/>
              </a:buClr>
              <a:buSzPts val="1100"/>
              <a:buChar char="-"/>
            </a:pPr>
            <a:r>
              <a:rPr lang="en" b="0" i="0" u="none" baseline="0" dirty="0">
                <a:solidFill>
                  <a:schemeClr val="dk1"/>
                </a:solidFill>
              </a:rPr>
              <a:t>Difficulty focusing their gaze</a:t>
            </a:r>
          </a:p>
          <a:p>
            <a:pPr marL="457200" lvl="0" indent="-298450" algn="l" rtl="0">
              <a:spcBef>
                <a:spcPts val="0"/>
              </a:spcBef>
              <a:spcAft>
                <a:spcPts val="0"/>
              </a:spcAft>
              <a:buClr>
                <a:schemeClr val="dk1"/>
              </a:buClr>
              <a:buSzPts val="1100"/>
              <a:buChar char="-"/>
            </a:pPr>
            <a:r>
              <a:rPr lang="en" b="0" i="0" u="none" baseline="0" dirty="0">
                <a:solidFill>
                  <a:schemeClr val="dk1"/>
                </a:solidFill>
              </a:rPr>
              <a:t>Other</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Clr>
                <a:schemeClr val="dk1"/>
              </a:buClr>
              <a:buSzPts val="1100"/>
              <a:buFont typeface="Arial"/>
              <a:buNone/>
            </a:pPr>
            <a:r>
              <a:rPr lang="en" b="1" i="0" u="none" baseline="0" dirty="0">
                <a:solidFill>
                  <a:schemeClr val="dk1"/>
                </a:solidFill>
              </a:rPr>
              <a:t>How were the baseline eye movements different from eye movements measured while participants were dizzy?</a:t>
            </a:r>
            <a:endParaRPr lang="en" dirty="0">
              <a:solidFill>
                <a:schemeClr val="dk1"/>
              </a:solidFill>
            </a:endParaRP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Clr>
                <a:schemeClr val="dk1"/>
              </a:buClr>
              <a:buSzPts val="1100"/>
              <a:buFont typeface="Arial"/>
              <a:buNone/>
            </a:pPr>
            <a:r>
              <a:rPr lang="en" b="0" i="0" u="sng" baseline="0" dirty="0">
                <a:solidFill>
                  <a:schemeClr val="dk1"/>
                </a:solidFill>
              </a:rPr>
              <a:t>Step 2: Raise hypotheses</a:t>
            </a:r>
            <a:r>
              <a:rPr lang="en" b="0" i="0" u="none" baseline="0" dirty="0">
                <a:solidFill>
                  <a:schemeClr val="dk1"/>
                </a:solidFill>
              </a:rPr>
              <a:t> </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Clr>
                <a:schemeClr val="dk1"/>
              </a:buClr>
              <a:buSzPts val="1100"/>
              <a:buFont typeface="Arial"/>
              <a:buNone/>
            </a:pPr>
            <a:r>
              <a:rPr lang="en" b="0" i="0" u="none" baseline="0" dirty="0">
                <a:solidFill>
                  <a:schemeClr val="dk1"/>
                </a:solidFill>
              </a:rPr>
              <a:t>Ask the students to hypothesize how dizziness would affect </a:t>
            </a:r>
            <a:r>
              <a:rPr lang="en" b="0" i="0" u="none" baseline="0" dirty="0">
                <a:solidFill>
                  <a:srgbClr val="FF0000"/>
                </a:solidFill>
              </a:rPr>
              <a:t>the number of correct clicks they got in a row</a:t>
            </a:r>
            <a:r>
              <a:rPr lang="en" b="0" i="0" u="none" baseline="0" dirty="0">
                <a:solidFill>
                  <a:schemeClr val="dk1"/>
                </a:solidFill>
              </a:rPr>
              <a:t>?</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Clr>
                <a:schemeClr val="dk1"/>
              </a:buClr>
              <a:buSzPts val="1100"/>
              <a:buFont typeface="Arial"/>
              <a:buNone/>
            </a:pPr>
            <a:r>
              <a:rPr lang="en" b="0" i="0" u="sng" baseline="0" dirty="0">
                <a:solidFill>
                  <a:schemeClr val="dk1"/>
                </a:solidFill>
              </a:rPr>
              <a:t>Step 3: Collect the results</a:t>
            </a:r>
            <a:endParaRPr lang="en" dirty="0">
              <a:solidFill>
                <a:schemeClr val="dk1"/>
              </a:solidFill>
            </a:endParaRPr>
          </a:p>
          <a:p>
            <a:pPr marL="0" lvl="0" indent="0" algn="l" rtl="0">
              <a:spcBef>
                <a:spcPts val="0"/>
              </a:spcBef>
              <a:spcAft>
                <a:spcPts val="0"/>
              </a:spcAft>
              <a:buClr>
                <a:schemeClr val="dk1"/>
              </a:buClr>
              <a:buSzPts val="1100"/>
              <a:buFont typeface="Arial"/>
              <a:buNone/>
            </a:pPr>
            <a:r>
              <a:rPr lang="en" b="0" i="0" u="none" baseline="0" dirty="0">
                <a:solidFill>
                  <a:schemeClr val="dk1"/>
                </a:solidFill>
              </a:rPr>
              <a:t>Draw a table on the whiteboard and write down how many correct clicks each student got at rest and while dizzy.</a:t>
            </a:r>
          </a:p>
          <a:p>
            <a:pPr marL="0" lvl="0" indent="0" algn="l" rtl="0">
              <a:spcBef>
                <a:spcPts val="0"/>
              </a:spcBef>
              <a:spcAft>
                <a:spcPts val="0"/>
              </a:spcAft>
              <a:buClr>
                <a:schemeClr val="dk1"/>
              </a:buClr>
              <a:buSzPts val="1100"/>
              <a:buFont typeface="Arial"/>
              <a:buNone/>
            </a:pPr>
            <a:r>
              <a:rPr lang="en" b="0" i="0" u="none" baseline="0" dirty="0">
                <a:solidFill>
                  <a:schemeClr val="dk1"/>
                </a:solidFill>
              </a:rPr>
              <a:t>Once all the results are on the board, ask the students to calculate the following (working in groups of 2 or 3):</a:t>
            </a:r>
          </a:p>
          <a:p>
            <a:pPr marL="457200" lvl="0" indent="-298450" algn="l" rtl="0">
              <a:spcBef>
                <a:spcPts val="0"/>
              </a:spcBef>
              <a:spcAft>
                <a:spcPts val="0"/>
              </a:spcAft>
              <a:buClr>
                <a:schemeClr val="dk1"/>
              </a:buClr>
              <a:buSzPts val="1100"/>
              <a:buChar char="-"/>
            </a:pPr>
            <a:r>
              <a:rPr lang="en" b="0" i="0" u="none" baseline="0" dirty="0">
                <a:solidFill>
                  <a:schemeClr val="dk1"/>
                </a:solidFill>
              </a:rPr>
              <a:t>The class average number of clicks at rest.</a:t>
            </a:r>
          </a:p>
          <a:p>
            <a:pPr marL="457200" lvl="0" indent="-298450" algn="l" rtl="0">
              <a:spcBef>
                <a:spcPts val="0"/>
              </a:spcBef>
              <a:spcAft>
                <a:spcPts val="0"/>
              </a:spcAft>
              <a:buClr>
                <a:schemeClr val="dk1"/>
              </a:buClr>
              <a:buSzPts val="1100"/>
              <a:buChar char="-"/>
            </a:pPr>
            <a:r>
              <a:rPr lang="en" b="0" i="0" u="none" baseline="0" dirty="0">
                <a:solidFill>
                  <a:schemeClr val="dk1"/>
                </a:solidFill>
              </a:rPr>
              <a:t>The class average number of clicks while dizzy.</a:t>
            </a:r>
          </a:p>
          <a:p>
            <a:pPr marL="457200" lvl="0" indent="-298450" algn="l" rtl="0">
              <a:spcBef>
                <a:spcPts val="0"/>
              </a:spcBef>
              <a:spcAft>
                <a:spcPts val="0"/>
              </a:spcAft>
              <a:buClr>
                <a:schemeClr val="dk1"/>
              </a:buClr>
              <a:buSzPts val="1100"/>
              <a:buChar char="-"/>
            </a:pPr>
            <a:r>
              <a:rPr lang="en" b="0" i="0" u="none" baseline="0" dirty="0">
                <a:solidFill>
                  <a:schemeClr val="dk1"/>
                </a:solidFill>
              </a:rPr>
              <a:t>The average difference between the two states.</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At this point, you may want to help the students visualize the data by drawing a column chart.</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Students in more advanced grades can do this in Excel.</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sng" baseline="0" dirty="0">
                <a:solidFill>
                  <a:schemeClr val="dk1"/>
                </a:solidFill>
              </a:rPr>
              <a:t>Step 4: Discuss the results</a:t>
            </a:r>
            <a:endParaRPr lang="en" dirty="0">
              <a:solidFill>
                <a:schemeClr val="dk1"/>
              </a:solidFill>
            </a:endParaRPr>
          </a:p>
          <a:p>
            <a:pPr marL="0" lvl="0" indent="0" algn="l" rtl="0">
              <a:spcBef>
                <a:spcPts val="0"/>
              </a:spcBef>
              <a:spcAft>
                <a:spcPts val="0"/>
              </a:spcAft>
              <a:buClr>
                <a:schemeClr val="dk1"/>
              </a:buClr>
              <a:buSzPts val="1100"/>
              <a:buFont typeface="Arial"/>
              <a:buNone/>
            </a:pPr>
            <a:r>
              <a:rPr lang="en" b="0" i="0" u="none" baseline="0" dirty="0">
                <a:solidFill>
                  <a:schemeClr val="dk1"/>
                </a:solidFill>
              </a:rPr>
              <a:t>Ask the students to describe the results first, just like they had done for the recording of the crash.</a:t>
            </a:r>
          </a:p>
          <a:p>
            <a:pPr marL="0" lvl="0" indent="0" algn="l" rtl="0">
              <a:spcBef>
                <a:spcPts val="0"/>
              </a:spcBef>
              <a:spcAft>
                <a:spcPts val="0"/>
              </a:spcAft>
              <a:buNone/>
            </a:pPr>
            <a:r>
              <a:rPr lang="en" b="0" i="0" u="none" baseline="0" dirty="0">
                <a:solidFill>
                  <a:schemeClr val="dk1"/>
                </a:solidFill>
              </a:rPr>
              <a:t>Then, working individually, have each student sum up the main result of this study in one sentence, in writing. Discuss the sentences with the class.</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The summaries can look like this:</a:t>
            </a:r>
            <a:endParaRPr lang="en" dirty="0">
              <a:solidFill>
                <a:schemeClr val="dk1"/>
              </a:solidFill>
            </a:endParaRPr>
          </a:p>
          <a:p>
            <a:pPr marL="457200" lvl="0" indent="-298450" algn="l" rtl="0">
              <a:spcBef>
                <a:spcPts val="0"/>
              </a:spcBef>
              <a:spcAft>
                <a:spcPts val="0"/>
              </a:spcAft>
              <a:buClr>
                <a:schemeClr val="dk1"/>
              </a:buClr>
              <a:buSzPts val="1100"/>
              <a:buChar char="-"/>
            </a:pPr>
            <a:r>
              <a:rPr lang="en" b="0" i="0" u="none" baseline="0" dirty="0">
                <a:solidFill>
                  <a:schemeClr val="dk1"/>
                </a:solidFill>
              </a:rPr>
              <a:t>Eye movements and clicks take longer to complete when the participant is dizzy, compared to when they are at rest.</a:t>
            </a:r>
          </a:p>
          <a:p>
            <a:pPr marL="457200" lvl="0" indent="-298450" algn="l" rtl="0">
              <a:spcBef>
                <a:spcPts val="0"/>
              </a:spcBef>
              <a:spcAft>
                <a:spcPts val="0"/>
              </a:spcAft>
              <a:buClr>
                <a:schemeClr val="dk1"/>
              </a:buClr>
              <a:buSzPts val="1100"/>
              <a:buChar char="-"/>
            </a:pPr>
            <a:r>
              <a:rPr lang="en" b="0" i="0" u="none" baseline="0" dirty="0">
                <a:solidFill>
                  <a:schemeClr val="dk1"/>
                </a:solidFill>
              </a:rPr>
              <a:t>There is no difference in eye movements and clicks between dizziness and rest states.</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Stress that in this step, the students should describe the result without interpreting it or drawing conclusions from it.</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sng" baseline="0" dirty="0">
                <a:solidFill>
                  <a:schemeClr val="dk1"/>
                </a:solidFill>
              </a:rPr>
              <a:t>Step 5: Draw conclusions and think about the results</a:t>
            </a: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Now ask the students to write down their conclusions from the experiment. In this step, they should avoid describing the results, and instead try to see what can be learned from them.</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For example:</a:t>
            </a:r>
          </a:p>
          <a:p>
            <a:pPr marL="457200" lvl="0" indent="-298450" algn="l" rtl="0">
              <a:spcBef>
                <a:spcPts val="0"/>
              </a:spcBef>
              <a:spcAft>
                <a:spcPts val="0"/>
              </a:spcAft>
              <a:buClr>
                <a:schemeClr val="dk1"/>
              </a:buClr>
              <a:buSzPts val="1100"/>
              <a:buChar char="-"/>
            </a:pPr>
            <a:r>
              <a:rPr lang="en" b="0" i="0" u="none" baseline="0" dirty="0">
                <a:solidFill>
                  <a:schemeClr val="dk1"/>
                </a:solidFill>
              </a:rPr>
              <a:t>Eye movements can/cannot serve as an indicator for diagnosing dizziness.</a:t>
            </a:r>
          </a:p>
          <a:p>
            <a:pPr marL="457200" lvl="0" indent="-298450" algn="l" rtl="0">
              <a:spcBef>
                <a:spcPts val="0"/>
              </a:spcBef>
              <a:spcAft>
                <a:spcPts val="0"/>
              </a:spcAft>
              <a:buClr>
                <a:schemeClr val="dk1"/>
              </a:buClr>
              <a:buSzPts val="1100"/>
              <a:buChar char="-"/>
            </a:pPr>
            <a:r>
              <a:rPr lang="en" b="0" i="0" u="none" baseline="0" dirty="0">
                <a:solidFill>
                  <a:schemeClr val="dk1"/>
                </a:solidFill>
              </a:rPr>
              <a:t>There is (no) link between dizziness and eye movements.</a:t>
            </a: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b="0" i="0" u="none" baseline="0" dirty="0">
                <a:solidFill>
                  <a:schemeClr val="dk1"/>
                </a:solidFill>
              </a:rPr>
              <a:t>Discuss the possible meaning of the results.</a:t>
            </a:r>
          </a:p>
          <a:p>
            <a:pPr marL="0" lvl="0" indent="0" algn="l" rtl="0">
              <a:spcBef>
                <a:spcPts val="0"/>
              </a:spcBef>
              <a:spcAft>
                <a:spcPts val="0"/>
              </a:spcAft>
              <a:buNone/>
            </a:pPr>
            <a:r>
              <a:rPr lang="en" b="0" i="0" u="none" baseline="0" dirty="0">
                <a:solidFill>
                  <a:schemeClr val="dk1"/>
                </a:solidFill>
              </a:rPr>
              <a:t>If the results show a difference between the two states, what could have caused this difference? </a:t>
            </a:r>
          </a:p>
          <a:p>
            <a:pPr marL="0" lvl="0" indent="0" algn="l" rtl="0">
              <a:spcBef>
                <a:spcPts val="0"/>
              </a:spcBef>
              <a:spcAft>
                <a:spcPts val="0"/>
              </a:spcAft>
              <a:buNone/>
            </a:pPr>
            <a:r>
              <a:rPr lang="en" b="0" i="0" u="none" baseline="0" dirty="0">
                <a:solidFill>
                  <a:schemeClr val="dk1"/>
                </a:solidFill>
              </a:rPr>
              <a:t>If the results show no difference, why is there no difference?</a:t>
            </a: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None/>
            </a:pPr>
            <a:endParaRPr lang="en" sz="1600" b="1" dirty="0">
              <a:solidFill>
                <a:schemeClr val="dk1"/>
              </a:solidFill>
            </a:endParaRPr>
          </a:p>
          <a:p>
            <a:pPr marL="0" lvl="0" indent="0" algn="l" rtl="0">
              <a:spcBef>
                <a:spcPts val="0"/>
              </a:spcBef>
              <a:spcAft>
                <a:spcPts val="0"/>
              </a:spcAft>
              <a:buClr>
                <a:schemeClr val="dk1"/>
              </a:buClr>
              <a:buSzPts val="1100"/>
              <a:buFont typeface="Arial"/>
              <a:buNone/>
            </a:pPr>
            <a:endParaRPr lang="en" b="1" dirty="0">
              <a:solidFill>
                <a:schemeClr val="dk1"/>
              </a:solidFill>
            </a:endParaRPr>
          </a:p>
          <a:p>
            <a:pPr marL="0" lvl="0" indent="0" algn="r" rtl="0">
              <a:spcBef>
                <a:spcPts val="0"/>
              </a:spcBef>
              <a:spcAft>
                <a:spcPts val="0"/>
              </a:spcAft>
              <a:buNone/>
            </a:pPr>
            <a:endParaRPr lang="en" dirty="0"/>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9</a:t>
            </a:fld>
            <a:endParaRPr lang="he-IL"/>
          </a:p>
        </p:txBody>
      </p:sp>
    </p:spTree>
    <p:extLst>
      <p:ext uri="{BB962C8B-B14F-4D97-AF65-F5344CB8AC3E}">
        <p14:creationId xmlns:p14="http://schemas.microsoft.com/office/powerpoint/2010/main" val="2641766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None/>
            </a:pPr>
            <a:r>
              <a:rPr lang="en" sz="1200" b="0" i="0" u="none" baseline="0" dirty="0">
                <a:solidFill>
                  <a:schemeClr val="dk1"/>
                </a:solidFill>
              </a:rPr>
              <a:t>Using the next slides, introduce the students to vertigo and the vestibular system.</a:t>
            </a:r>
          </a:p>
          <a:p>
            <a:pPr marL="0" lvl="0" indent="0" algn="l" rtl="0">
              <a:spcBef>
                <a:spcPts val="0"/>
              </a:spcBef>
              <a:spcAft>
                <a:spcPts val="0"/>
              </a:spcAft>
              <a:buNone/>
            </a:pPr>
            <a:endParaRPr lang="en" sz="1200" dirty="0">
              <a:solidFill>
                <a:schemeClr val="dk1"/>
              </a:solidFill>
            </a:endParaRPr>
          </a:p>
          <a:p>
            <a:pPr marL="0" lvl="0" indent="0" algn="l" rtl="0">
              <a:spcBef>
                <a:spcPts val="0"/>
              </a:spcBef>
              <a:spcAft>
                <a:spcPts val="0"/>
              </a:spcAft>
              <a:buNone/>
            </a:pPr>
            <a:r>
              <a:rPr lang="en" sz="1200" b="0" i="0" u="none" baseline="0" dirty="0">
                <a:solidFill>
                  <a:schemeClr val="dk1"/>
                </a:solidFill>
              </a:rPr>
              <a:t>Start by connecting the experiment to the physiological states experienced by astronauts and pilots.</a:t>
            </a:r>
          </a:p>
          <a:p>
            <a:pPr marL="0" lvl="0" indent="0" algn="l" rtl="0">
              <a:spcBef>
                <a:spcPts val="0"/>
              </a:spcBef>
              <a:spcAft>
                <a:spcPts val="0"/>
              </a:spcAft>
              <a:buNone/>
            </a:pPr>
            <a:endParaRPr lang="en" sz="1200" dirty="0">
              <a:solidFill>
                <a:schemeClr val="dk1"/>
              </a:solidFill>
            </a:endParaRPr>
          </a:p>
          <a:p>
            <a:pPr marL="0" lvl="0" indent="0" algn="l" rtl="0">
              <a:spcBef>
                <a:spcPts val="0"/>
              </a:spcBef>
              <a:spcAft>
                <a:spcPts val="0"/>
              </a:spcAft>
              <a:buNone/>
            </a:pPr>
            <a:r>
              <a:rPr lang="en" sz="1200" b="0" i="0" u="none" baseline="0" dirty="0">
                <a:solidFill>
                  <a:schemeClr val="dk1"/>
                </a:solidFill>
              </a:rPr>
              <a:t>Ask the students: </a:t>
            </a:r>
            <a:r>
              <a:rPr lang="en" sz="1200" b="1" i="0" u="none" baseline="0" dirty="0">
                <a:solidFill>
                  <a:schemeClr val="dk1"/>
                </a:solidFill>
              </a:rPr>
              <a:t>how does this game simulate the experience of astronauts and pilots? What does this have to do with aviation and flight?</a:t>
            </a:r>
          </a:p>
          <a:p>
            <a:pPr marL="0" lvl="0" indent="0" algn="l" rtl="0">
              <a:spcBef>
                <a:spcPts val="0"/>
              </a:spcBef>
              <a:spcAft>
                <a:spcPts val="0"/>
              </a:spcAft>
              <a:buNone/>
            </a:pPr>
            <a:endParaRPr lang="en" sz="1200" dirty="0">
              <a:solidFill>
                <a:schemeClr val="dk1"/>
              </a:solidFill>
            </a:endParaRPr>
          </a:p>
          <a:p>
            <a:pPr marL="0" lvl="0" indent="0" algn="l" rtl="0">
              <a:spcBef>
                <a:spcPts val="0"/>
              </a:spcBef>
              <a:spcAft>
                <a:spcPts val="0"/>
              </a:spcAft>
              <a:buNone/>
            </a:pPr>
            <a:r>
              <a:rPr lang="en" sz="1200" b="0" i="0" u="none" baseline="0" dirty="0">
                <a:solidFill>
                  <a:schemeClr val="dk1"/>
                </a:solidFill>
              </a:rPr>
              <a:t>The experiment measured the students’ baseline functioning and their functioning after performing a physical activity that caused them to experience </a:t>
            </a:r>
            <a:r>
              <a:rPr lang="en" sz="1200" b="1" i="0" u="none" baseline="0" dirty="0">
                <a:solidFill>
                  <a:schemeClr val="dk1"/>
                </a:solidFill>
              </a:rPr>
              <a:t>dizziness, loss of balance, and vertigo</a:t>
            </a:r>
            <a:r>
              <a:rPr lang="en" sz="1200" b="0" i="0" u="none" baseline="0" dirty="0">
                <a:solidFill>
                  <a:schemeClr val="dk1"/>
                </a:solidFill>
              </a:rPr>
              <a:t>.</a:t>
            </a:r>
          </a:p>
          <a:p>
            <a:pPr marL="0" lvl="0" indent="0" algn="l" rtl="0">
              <a:spcBef>
                <a:spcPts val="0"/>
              </a:spcBef>
              <a:spcAft>
                <a:spcPts val="0"/>
              </a:spcAft>
              <a:buNone/>
            </a:pPr>
            <a:r>
              <a:rPr lang="en" sz="1200" b="0" i="0" u="none" baseline="0" dirty="0">
                <a:solidFill>
                  <a:schemeClr val="dk1"/>
                </a:solidFill>
              </a:rPr>
              <a:t>The experiment </a:t>
            </a:r>
            <a:r>
              <a:rPr lang="en" sz="1200" b="1" i="0" u="none" baseline="0" dirty="0">
                <a:solidFill>
                  <a:schemeClr val="dk1"/>
                </a:solidFill>
              </a:rPr>
              <a:t>models </a:t>
            </a:r>
            <a:r>
              <a:rPr lang="en" sz="1200" b="0" i="0" u="none" baseline="0" dirty="0">
                <a:solidFill>
                  <a:schemeClr val="dk1"/>
                </a:solidFill>
              </a:rPr>
              <a:t>a situation that pilots and astronauts sometimes find themselves in.</a:t>
            </a:r>
          </a:p>
          <a:p>
            <a:pPr marL="0" lvl="0" indent="0" algn="l" rtl="0">
              <a:spcBef>
                <a:spcPts val="0"/>
              </a:spcBef>
              <a:spcAft>
                <a:spcPts val="0"/>
              </a:spcAft>
              <a:buClr>
                <a:schemeClr val="dk1"/>
              </a:buClr>
              <a:buSzPts val="1100"/>
              <a:buFont typeface="Arial"/>
              <a:buNone/>
            </a:pPr>
            <a:r>
              <a:rPr lang="en" sz="1200" b="1" i="0" u="none" baseline="0" dirty="0">
                <a:solidFill>
                  <a:schemeClr val="dk1"/>
                </a:solidFill>
              </a:rPr>
              <a:t>Pilots and astronauts sometimes suffer from vertigo.</a:t>
            </a:r>
          </a:p>
          <a:p>
            <a:pPr marL="0" lvl="0" indent="0" algn="l" rtl="0">
              <a:spcBef>
                <a:spcPts val="0"/>
              </a:spcBef>
              <a:spcAft>
                <a:spcPts val="0"/>
              </a:spcAft>
              <a:buClr>
                <a:schemeClr val="dk1"/>
              </a:buClr>
              <a:buSzPts val="1100"/>
              <a:buFont typeface="Arial"/>
              <a:buNone/>
            </a:pPr>
            <a:r>
              <a:rPr lang="en" sz="1200" b="0" i="0" u="none" baseline="0" dirty="0">
                <a:solidFill>
                  <a:schemeClr val="dk1"/>
                </a:solidFill>
              </a:rPr>
              <a:t>(See next slides for more information.)</a:t>
            </a:r>
            <a:endParaRPr lang="en" sz="1200" dirty="0">
              <a:solidFill>
                <a:schemeClr val="dk1"/>
              </a:solidFill>
            </a:endParaRPr>
          </a:p>
          <a:p>
            <a:pPr marL="0" lvl="0" indent="0" algn="l" rtl="0">
              <a:spcBef>
                <a:spcPts val="0"/>
              </a:spcBef>
              <a:spcAft>
                <a:spcPts val="0"/>
              </a:spcAft>
              <a:buNone/>
            </a:pPr>
            <a:endParaRPr lang="en" sz="1200" b="1" dirty="0">
              <a:solidFill>
                <a:schemeClr val="dk1"/>
              </a:solidFill>
            </a:endParaRPr>
          </a:p>
          <a:p>
            <a:pPr marL="0" lvl="0" indent="0" algn="l" rtl="0">
              <a:spcBef>
                <a:spcPts val="0"/>
              </a:spcBef>
              <a:spcAft>
                <a:spcPts val="0"/>
              </a:spcAft>
              <a:buNone/>
            </a:pPr>
            <a:r>
              <a:rPr lang="en" sz="1200" b="1" i="0" u="none" baseline="0" dirty="0">
                <a:solidFill>
                  <a:schemeClr val="dk1"/>
                </a:solidFill>
              </a:rPr>
              <a:t>This is dangerous because vertigo impacts their performance</a:t>
            </a:r>
            <a:r>
              <a:rPr lang="en" sz="1200" b="0" i="0" u="none" baseline="0" dirty="0">
                <a:solidFill>
                  <a:schemeClr val="dk1"/>
                </a:solidFill>
              </a:rPr>
              <a:t>, just like it has for the students in the second part of the experiment.</a:t>
            </a:r>
          </a:p>
          <a:p>
            <a:pPr marL="0" lvl="0" indent="0" algn="l" rtl="0">
              <a:spcBef>
                <a:spcPts val="0"/>
              </a:spcBef>
              <a:spcAft>
                <a:spcPts val="0"/>
              </a:spcAft>
              <a:buNone/>
            </a:pPr>
            <a:r>
              <a:rPr lang="en" sz="1200" b="0" i="0" u="none" baseline="0" dirty="0">
                <a:solidFill>
                  <a:schemeClr val="dk1"/>
                </a:solidFill>
              </a:rPr>
              <a:t>The lives of pilots, astronauts, their crewmates and the people traveling with them all depend on their ability to perform well even when experiencing vertigo.</a:t>
            </a:r>
            <a:endParaRPr lang="en" sz="1200" b="1" dirty="0">
              <a:solidFill>
                <a:schemeClr val="dk1"/>
              </a:solidFill>
            </a:endParaRP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10</a:t>
            </a:fld>
            <a:endParaRPr lang="he-IL"/>
          </a:p>
        </p:txBody>
      </p:sp>
    </p:spTree>
    <p:extLst>
      <p:ext uri="{BB962C8B-B14F-4D97-AF65-F5344CB8AC3E}">
        <p14:creationId xmlns:p14="http://schemas.microsoft.com/office/powerpoint/2010/main" val="876003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457200" lvl="0" indent="-298450" algn="l" rtl="0">
              <a:spcBef>
                <a:spcPts val="0"/>
              </a:spcBef>
              <a:spcAft>
                <a:spcPts val="0"/>
              </a:spcAft>
              <a:buClr>
                <a:schemeClr val="dk1"/>
              </a:buClr>
              <a:buSzPts val="1100"/>
              <a:buChar char="-"/>
            </a:pPr>
            <a:r>
              <a:rPr lang="en" sz="1300" b="0" i="0" u="none" baseline="0" dirty="0">
                <a:solidFill>
                  <a:schemeClr val="dk1"/>
                </a:solidFill>
              </a:rPr>
              <a:t>Ask the students: </a:t>
            </a:r>
            <a:r>
              <a:rPr lang="en" sz="1200" b="1" i="0" u="none" baseline="0" dirty="0">
                <a:solidFill>
                  <a:schemeClr val="dk1"/>
                </a:solidFill>
              </a:rPr>
              <a:t>What is vertigo?</a:t>
            </a:r>
          </a:p>
          <a:p>
            <a:pPr marL="0" lvl="0" indent="0" algn="l" rtl="0">
              <a:spcBef>
                <a:spcPts val="0"/>
              </a:spcBef>
              <a:spcAft>
                <a:spcPts val="0"/>
              </a:spcAft>
              <a:buNone/>
            </a:pPr>
            <a:r>
              <a:rPr lang="en" sz="1200" b="0" i="0" u="none" baseline="0" dirty="0">
                <a:solidFill>
                  <a:schemeClr val="dk1"/>
                </a:solidFill>
              </a:rPr>
              <a:t>Have the students share their existing knowledge.</a:t>
            </a:r>
          </a:p>
          <a:p>
            <a:pPr marL="0" lvl="0" indent="0" algn="l" rtl="0">
              <a:spcBef>
                <a:spcPts val="0"/>
              </a:spcBef>
              <a:spcAft>
                <a:spcPts val="0"/>
              </a:spcAft>
              <a:buNone/>
            </a:pPr>
            <a:endParaRPr lang="en" sz="1200" dirty="0">
              <a:solidFill>
                <a:schemeClr val="dk1"/>
              </a:solidFill>
            </a:endParaRPr>
          </a:p>
          <a:p>
            <a:pPr marL="457200" lvl="0" indent="-304800" algn="l" rtl="0">
              <a:spcBef>
                <a:spcPts val="0"/>
              </a:spcBef>
              <a:spcAft>
                <a:spcPts val="0"/>
              </a:spcAft>
              <a:buClr>
                <a:schemeClr val="dk1"/>
              </a:buClr>
              <a:buSzPts val="1200"/>
              <a:buChar char="-"/>
            </a:pPr>
            <a:r>
              <a:rPr lang="en" sz="1200" b="1" i="0" u="sng" baseline="0" dirty="0">
                <a:solidFill>
                  <a:schemeClr val="dk1"/>
                </a:solidFill>
              </a:rPr>
              <a:t>Vertigo:</a:t>
            </a:r>
          </a:p>
          <a:p>
            <a:pPr marL="0" lvl="0" indent="0" algn="l" rtl="0">
              <a:spcBef>
                <a:spcPts val="0"/>
              </a:spcBef>
              <a:spcAft>
                <a:spcPts val="0"/>
              </a:spcAft>
              <a:buNone/>
            </a:pPr>
            <a:r>
              <a:rPr lang="en" sz="1200" b="0" i="0" u="none" baseline="0" dirty="0">
                <a:solidFill>
                  <a:schemeClr val="dk1"/>
                </a:solidFill>
              </a:rPr>
              <a:t>A kind of dizziness characterized by losing the ability to orient oneself in space.</a:t>
            </a:r>
          </a:p>
          <a:p>
            <a:pPr marL="0" lvl="0" indent="0" algn="l" rtl="0">
              <a:spcBef>
                <a:spcPts val="0"/>
              </a:spcBef>
              <a:spcAft>
                <a:spcPts val="0"/>
              </a:spcAft>
              <a:buNone/>
            </a:pPr>
            <a:endParaRPr lang="en" sz="1200" dirty="0">
              <a:solidFill>
                <a:schemeClr val="dk1"/>
              </a:solidFill>
            </a:endParaRPr>
          </a:p>
          <a:p>
            <a:pPr marL="457200" lvl="0" indent="-304800" algn="l" rtl="0">
              <a:spcBef>
                <a:spcPts val="0"/>
              </a:spcBef>
              <a:spcAft>
                <a:spcPts val="0"/>
              </a:spcAft>
              <a:buClr>
                <a:schemeClr val="dk1"/>
              </a:buClr>
              <a:buSzPts val="1200"/>
              <a:buChar char="-"/>
            </a:pPr>
            <a:r>
              <a:rPr lang="en" sz="1200" b="0" i="0" u="none" baseline="0" dirty="0">
                <a:solidFill>
                  <a:schemeClr val="dk1"/>
                </a:solidFill>
              </a:rPr>
              <a:t>Ask the students: </a:t>
            </a:r>
            <a:r>
              <a:rPr lang="en" sz="1200" b="1" i="0" u="none" baseline="0" dirty="0">
                <a:solidFill>
                  <a:schemeClr val="dk1"/>
                </a:solidFill>
              </a:rPr>
              <a:t>who gets vertigo, and when does vertigo happen?</a:t>
            </a:r>
          </a:p>
          <a:p>
            <a:pPr marL="914400" lvl="0" indent="-304800" algn="l" rtl="0">
              <a:spcBef>
                <a:spcPts val="0"/>
              </a:spcBef>
              <a:spcAft>
                <a:spcPts val="0"/>
              </a:spcAft>
              <a:buClr>
                <a:schemeClr val="dk1"/>
              </a:buClr>
              <a:buSzPts val="1200"/>
              <a:buChar char="-"/>
            </a:pPr>
            <a:r>
              <a:rPr lang="en" sz="1200" b="0" i="0" u="none" baseline="0" dirty="0">
                <a:solidFill>
                  <a:schemeClr val="dk1"/>
                </a:solidFill>
              </a:rPr>
              <a:t>Pilots, while flying</a:t>
            </a:r>
          </a:p>
          <a:p>
            <a:pPr marL="914400" lvl="0" indent="-304800" algn="l" rtl="0">
              <a:spcBef>
                <a:spcPts val="0"/>
              </a:spcBef>
              <a:spcAft>
                <a:spcPts val="0"/>
              </a:spcAft>
              <a:buClr>
                <a:schemeClr val="dk1"/>
              </a:buClr>
              <a:buSzPts val="1200"/>
              <a:buChar char="-"/>
            </a:pPr>
            <a:r>
              <a:rPr lang="en" sz="1200" b="0" i="0" u="none" baseline="0" dirty="0">
                <a:solidFill>
                  <a:schemeClr val="dk1"/>
                </a:solidFill>
              </a:rPr>
              <a:t>Divers, while deep diving</a:t>
            </a:r>
          </a:p>
          <a:p>
            <a:pPr marL="914400" lvl="0" indent="-304800" algn="l" rtl="0">
              <a:spcBef>
                <a:spcPts val="0"/>
              </a:spcBef>
              <a:spcAft>
                <a:spcPts val="0"/>
              </a:spcAft>
              <a:buClr>
                <a:schemeClr val="dk1"/>
              </a:buClr>
              <a:buSzPts val="1200"/>
              <a:buChar char="-"/>
            </a:pPr>
            <a:r>
              <a:rPr lang="en" sz="1200" b="0" i="0" u="none" baseline="0" dirty="0">
                <a:solidFill>
                  <a:schemeClr val="dk1"/>
                </a:solidFill>
              </a:rPr>
              <a:t>People with certain medical conditions (the students will probably not know about this)</a:t>
            </a:r>
          </a:p>
          <a:p>
            <a:pPr marL="914400" lvl="0" indent="-304800" algn="l" rtl="0">
              <a:spcBef>
                <a:spcPts val="0"/>
              </a:spcBef>
              <a:spcAft>
                <a:spcPts val="0"/>
              </a:spcAft>
              <a:buClr>
                <a:schemeClr val="dk1"/>
              </a:buClr>
              <a:buSzPts val="1200"/>
              <a:buChar char="-"/>
            </a:pPr>
            <a:endParaRPr lang="en" sz="1200" dirty="0">
              <a:solidFill>
                <a:schemeClr val="dk1"/>
              </a:solidFill>
            </a:endParaRPr>
          </a:p>
          <a:p>
            <a:pPr marL="0" lvl="0" indent="0" algn="l" rtl="0">
              <a:spcBef>
                <a:spcPts val="0"/>
              </a:spcBef>
              <a:spcAft>
                <a:spcPts val="0"/>
              </a:spcAft>
              <a:buNone/>
            </a:pPr>
            <a:endParaRPr lang="en" sz="1200" dirty="0">
              <a:solidFill>
                <a:schemeClr val="dk1"/>
              </a:solidFill>
            </a:endParaRPr>
          </a:p>
          <a:p>
            <a:pPr marL="0" lvl="0" indent="0" algn="l" rtl="0">
              <a:spcBef>
                <a:spcPts val="0"/>
              </a:spcBef>
              <a:spcAft>
                <a:spcPts val="0"/>
              </a:spcAft>
              <a:buNone/>
            </a:pPr>
            <a:endParaRPr lang="en" sz="1200" dirty="0">
              <a:solidFill>
                <a:srgbClr val="202122"/>
              </a:solidFill>
              <a:highlight>
                <a:srgbClr val="FFFFFF"/>
              </a:highlight>
            </a:endParaRP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11</a:t>
            </a:fld>
            <a:endParaRPr lang="he-IL"/>
          </a:p>
        </p:txBody>
      </p:sp>
    </p:spTree>
    <p:extLst>
      <p:ext uri="{BB962C8B-B14F-4D97-AF65-F5344CB8AC3E}">
        <p14:creationId xmlns:p14="http://schemas.microsoft.com/office/powerpoint/2010/main" val="234789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457200" lvl="0" indent="-304800" algn="l" rtl="0">
              <a:spcBef>
                <a:spcPts val="0"/>
              </a:spcBef>
              <a:spcAft>
                <a:spcPts val="0"/>
              </a:spcAft>
              <a:buClr>
                <a:schemeClr val="dk1"/>
              </a:buClr>
              <a:buSzPts val="1200"/>
              <a:buChar char="-"/>
            </a:pPr>
            <a:r>
              <a:rPr lang="en" sz="1200" b="0" i="0" u="none" baseline="0" dirty="0">
                <a:solidFill>
                  <a:schemeClr val="dk1"/>
                </a:solidFill>
              </a:rPr>
              <a:t>Ask the students: </a:t>
            </a:r>
            <a:r>
              <a:rPr lang="en" sz="1200" b="1" i="0" u="none" baseline="0" dirty="0">
                <a:solidFill>
                  <a:schemeClr val="dk1"/>
                </a:solidFill>
              </a:rPr>
              <a:t>what do pilots, divers, and astronauts have in common? </a:t>
            </a:r>
          </a:p>
          <a:p>
            <a:pPr marL="0" lvl="0" indent="0" algn="l" rtl="0">
              <a:spcBef>
                <a:spcPts val="0"/>
              </a:spcBef>
              <a:spcAft>
                <a:spcPts val="0"/>
              </a:spcAft>
              <a:buClr>
                <a:schemeClr val="dk1"/>
              </a:buClr>
              <a:buSzPts val="1100"/>
              <a:buFont typeface="Arial"/>
              <a:buNone/>
            </a:pPr>
            <a:r>
              <a:rPr lang="en" sz="1200" b="0" i="0" u="none" baseline="0" dirty="0">
                <a:solidFill>
                  <a:schemeClr val="dk1"/>
                </a:solidFill>
              </a:rPr>
              <a:t>They have to navigate in three-dimensions. They are immersed in different mediums (air, water, the vacuum of space).</a:t>
            </a:r>
          </a:p>
          <a:p>
            <a:pPr marL="0" lvl="0" indent="0" algn="l" rtl="0">
              <a:spcBef>
                <a:spcPts val="0"/>
              </a:spcBef>
              <a:spcAft>
                <a:spcPts val="0"/>
              </a:spcAft>
              <a:buClr>
                <a:schemeClr val="dk1"/>
              </a:buClr>
              <a:buSzPts val="1100"/>
              <a:buFont typeface="Arial"/>
              <a:buNone/>
            </a:pPr>
            <a:endParaRPr lang="en" sz="1200" dirty="0">
              <a:solidFill>
                <a:schemeClr val="dk1"/>
              </a:solidFill>
            </a:endParaRPr>
          </a:p>
          <a:p>
            <a:pPr marL="457200" lvl="0" indent="-304800" algn="l" rtl="0">
              <a:spcBef>
                <a:spcPts val="0"/>
              </a:spcBef>
              <a:spcAft>
                <a:spcPts val="0"/>
              </a:spcAft>
              <a:buClr>
                <a:schemeClr val="dk1"/>
              </a:buClr>
              <a:buSzPts val="1200"/>
              <a:buChar char="-"/>
            </a:pPr>
            <a:r>
              <a:rPr lang="en" sz="1200" b="1" i="0" u="none" baseline="0" dirty="0">
                <a:solidFill>
                  <a:schemeClr val="dk1"/>
                </a:solidFill>
              </a:rPr>
              <a:t>Pilots, divers, and astronauts are not on solid ground and have no permanent visual reference points. They “float” in three-dimensional spaces.</a:t>
            </a:r>
          </a:p>
          <a:p>
            <a:pPr marL="0" lvl="0" indent="0" algn="l" rtl="0">
              <a:spcBef>
                <a:spcPts val="0"/>
              </a:spcBef>
              <a:spcAft>
                <a:spcPts val="0"/>
              </a:spcAft>
              <a:buNone/>
            </a:pPr>
            <a:endParaRPr lang="en" sz="1200" dirty="0">
              <a:solidFill>
                <a:schemeClr val="dk1"/>
              </a:solidFill>
            </a:endParaRPr>
          </a:p>
          <a:p>
            <a:pPr marL="0" lvl="0" indent="0" algn="l" rtl="0">
              <a:spcBef>
                <a:spcPts val="0"/>
              </a:spcBef>
              <a:spcAft>
                <a:spcPts val="0"/>
              </a:spcAft>
              <a:buNone/>
            </a:pPr>
            <a:r>
              <a:rPr lang="en" sz="1200" b="1" i="0" u="none" baseline="0" dirty="0">
                <a:solidFill>
                  <a:srgbClr val="202122"/>
                </a:solidFill>
                <a:highlight>
                  <a:srgbClr val="FFFFFF"/>
                </a:highlight>
              </a:rPr>
              <a:t>      </a:t>
            </a:r>
            <a:r>
              <a:rPr lang="en" sz="1200" b="0" i="0" u="none" baseline="0" dirty="0">
                <a:solidFill>
                  <a:srgbClr val="202122"/>
                </a:solidFill>
                <a:highlight>
                  <a:srgbClr val="FFFFFF"/>
                </a:highlight>
              </a:rPr>
              <a:t>We experience </a:t>
            </a:r>
            <a:r>
              <a:rPr lang="en" sz="1200" b="1" i="0" u="none" baseline="0" dirty="0">
                <a:solidFill>
                  <a:srgbClr val="202122"/>
                </a:solidFill>
                <a:highlight>
                  <a:srgbClr val="FFFFFF"/>
                </a:highlight>
              </a:rPr>
              <a:t>vertigo </a:t>
            </a:r>
            <a:r>
              <a:rPr lang="en" sz="1200" b="0" i="0" u="none" baseline="0" dirty="0">
                <a:solidFill>
                  <a:srgbClr val="202122"/>
                </a:solidFill>
                <a:highlight>
                  <a:srgbClr val="FFFFFF"/>
                </a:highlight>
              </a:rPr>
              <a:t>when we lose our clear, stable, fixed visual reference points.</a:t>
            </a: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r>
              <a:rPr lang="en" sz="1200" b="0" i="0" u="none" baseline="0" dirty="0">
                <a:solidFill>
                  <a:srgbClr val="202122"/>
                </a:solidFill>
                <a:highlight>
                  <a:schemeClr val="lt1"/>
                </a:highlight>
              </a:rPr>
              <a:t>Ask the students: </a:t>
            </a:r>
            <a:r>
              <a:rPr lang="en" sz="1200" b="1" i="0" u="none" baseline="0" dirty="0">
                <a:solidFill>
                  <a:srgbClr val="202122"/>
                </a:solidFill>
                <a:highlight>
                  <a:schemeClr val="lt1"/>
                </a:highlight>
              </a:rPr>
              <a:t>based on what we’ve seen so far, what dangers does vertigo pose to pilots and astronauts?</a:t>
            </a:r>
          </a:p>
          <a:p>
            <a:pPr marL="457200" lvl="0" indent="-304800" algn="l" rtl="0">
              <a:spcBef>
                <a:spcPts val="0"/>
              </a:spcBef>
              <a:spcAft>
                <a:spcPts val="0"/>
              </a:spcAft>
              <a:buClr>
                <a:srgbClr val="202122"/>
              </a:buClr>
              <a:buSzPts val="1200"/>
              <a:buChar char="●"/>
            </a:pPr>
            <a:r>
              <a:rPr lang="en" sz="1200" b="0" i="0" u="none" baseline="0" dirty="0">
                <a:solidFill>
                  <a:srgbClr val="202122"/>
                </a:solidFill>
                <a:highlight>
                  <a:schemeClr val="lt1"/>
                </a:highlight>
              </a:rPr>
              <a:t>Inability to orient oneself in space directly can cause fatal accidents, as we’ve seen in the video at the start of class. </a:t>
            </a:r>
          </a:p>
          <a:p>
            <a:pPr marL="457200" lvl="0" indent="-304800" algn="l" rtl="0">
              <a:spcBef>
                <a:spcPts val="0"/>
              </a:spcBef>
              <a:spcAft>
                <a:spcPts val="0"/>
              </a:spcAft>
              <a:buClr>
                <a:srgbClr val="202122"/>
              </a:buClr>
              <a:buSzPts val="1200"/>
              <a:buChar char="●"/>
            </a:pPr>
            <a:r>
              <a:rPr lang="en" sz="1200" b="0" i="0" u="none" baseline="0" dirty="0">
                <a:solidFill>
                  <a:srgbClr val="202122"/>
                </a:solidFill>
                <a:highlight>
                  <a:schemeClr val="lt1"/>
                </a:highlight>
              </a:rPr>
              <a:t>Vertigo hampers one’s general functioning and may significantly impede one’s ability to perform tasks. Pilots and astronauts have to function well in extreme conditions and stressful situations. Their lives and the lives of those around them depend on it. </a:t>
            </a:r>
          </a:p>
          <a:p>
            <a:pPr marL="457200" lvl="0" indent="-304800" algn="l" rtl="0">
              <a:spcBef>
                <a:spcPts val="0"/>
              </a:spcBef>
              <a:spcAft>
                <a:spcPts val="0"/>
              </a:spcAft>
              <a:buClr>
                <a:srgbClr val="202122"/>
              </a:buClr>
              <a:buSzPts val="1200"/>
              <a:buChar char="●"/>
            </a:pPr>
            <a:r>
              <a:rPr lang="en" sz="1200" b="0" i="0" u="none" baseline="0" dirty="0">
                <a:solidFill>
                  <a:srgbClr val="202122"/>
                </a:solidFill>
                <a:highlight>
                  <a:schemeClr val="lt1"/>
                </a:highlight>
              </a:rPr>
              <a:t>These are life and death situations. </a:t>
            </a:r>
          </a:p>
          <a:p>
            <a:pPr marL="0" lvl="0" indent="0" algn="l" rtl="0">
              <a:spcBef>
                <a:spcPts val="0"/>
              </a:spcBef>
              <a:spcAft>
                <a:spcPts val="0"/>
              </a:spcAft>
              <a:buNone/>
            </a:pPr>
            <a:endParaRPr lang="en" sz="1200" dirty="0">
              <a:solidFill>
                <a:srgbClr val="202122"/>
              </a:solidFill>
              <a:highlight>
                <a:srgbClr val="FFFFFF"/>
              </a:highlight>
            </a:endParaRPr>
          </a:p>
          <a:p>
            <a:pPr marL="457200" lvl="0" indent="-304800" algn="l" rtl="0">
              <a:spcBef>
                <a:spcPts val="0"/>
              </a:spcBef>
              <a:spcAft>
                <a:spcPts val="0"/>
              </a:spcAft>
              <a:buClr>
                <a:srgbClr val="202122"/>
              </a:buClr>
              <a:buSzPts val="1200"/>
              <a:buChar char="-"/>
            </a:pPr>
            <a:r>
              <a:rPr lang="en" sz="1200" b="1" i="0" u="none" baseline="0" dirty="0">
                <a:solidFill>
                  <a:srgbClr val="202122"/>
                </a:solidFill>
                <a:highlight>
                  <a:srgbClr val="FFFFFF"/>
                </a:highlight>
              </a:rPr>
              <a:t>Provide a more detailed explanation </a:t>
            </a:r>
          </a:p>
          <a:p>
            <a:pPr marL="0" lvl="0" indent="0" algn="l" rtl="0">
              <a:spcBef>
                <a:spcPts val="0"/>
              </a:spcBef>
              <a:spcAft>
                <a:spcPts val="0"/>
              </a:spcAft>
              <a:buNone/>
            </a:pPr>
            <a:r>
              <a:rPr lang="en" sz="1200" b="0" i="0" u="none" baseline="0" dirty="0">
                <a:solidFill>
                  <a:srgbClr val="202122"/>
                </a:solidFill>
                <a:highlight>
                  <a:srgbClr val="FFFFFF"/>
                </a:highlight>
              </a:rPr>
              <a:t>The human spatial orientation system has evolved to allow us to move on solid ground, but when we swim or fly, there is no solid ground. When we move on the ground, we receive information about our surroundings and map them as a two-dimensional space. But in the air or underwater, we need to navigate in three dimensions. </a:t>
            </a: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pPr marL="0" lvl="0" indent="0" algn="l" rtl="0">
              <a:spcBef>
                <a:spcPts val="0"/>
              </a:spcBef>
              <a:spcAft>
                <a:spcPts val="0"/>
              </a:spcAft>
              <a:buNone/>
            </a:pPr>
            <a:endParaRPr lang="en" sz="1200" b="1" dirty="0">
              <a:solidFill>
                <a:srgbClr val="202122"/>
              </a:solidFill>
              <a:highlight>
                <a:srgbClr val="FFFFFF"/>
              </a:highlight>
            </a:endParaRPr>
          </a:p>
          <a:p>
            <a:pPr marL="0" lvl="0" indent="0" algn="l" rtl="0">
              <a:spcBef>
                <a:spcPts val="0"/>
              </a:spcBef>
              <a:spcAft>
                <a:spcPts val="0"/>
              </a:spcAft>
              <a:buNone/>
            </a:pPr>
            <a:endParaRPr lang="en" sz="1200" dirty="0">
              <a:solidFill>
                <a:srgbClr val="202122"/>
              </a:solidFill>
              <a:highlight>
                <a:srgbClr val="FFFFFF"/>
              </a:highlight>
            </a:endParaRPr>
          </a:p>
          <a:p>
            <a:endParaRPr lang="en" dirty="0"/>
          </a:p>
          <a:p>
            <a:endParaRPr lang="he-IL" dirty="0"/>
          </a:p>
        </p:txBody>
      </p:sp>
      <p:sp>
        <p:nvSpPr>
          <p:cNvPr id="4" name="מציין מיקום של מספר שקופית 3"/>
          <p:cNvSpPr>
            <a:spLocks noGrp="1"/>
          </p:cNvSpPr>
          <p:nvPr>
            <p:ph type="sldNum" sz="quarter" idx="5"/>
          </p:nvPr>
        </p:nvSpPr>
        <p:spPr/>
        <p:txBody>
          <a:bodyPr/>
          <a:lstStyle/>
          <a:p>
            <a:fld id="{D4FE9122-B1AF-4B56-AA66-D64BE0AC8AA6}" type="slidenum">
              <a:rPr lang="he-IL" smtClean="0"/>
              <a:t>12</a:t>
            </a:fld>
            <a:endParaRPr lang="he-IL"/>
          </a:p>
        </p:txBody>
      </p:sp>
    </p:spTree>
    <p:extLst>
      <p:ext uri="{BB962C8B-B14F-4D97-AF65-F5344CB8AC3E}">
        <p14:creationId xmlns:p14="http://schemas.microsoft.com/office/powerpoint/2010/main" val="957555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CF9EB07F-5428-C976-6C5A-A96EE07D0C65}"/>
              </a:ext>
            </a:extLst>
          </p:cNvPr>
          <p:cNvSpPr>
            <a:spLocks noGrp="1"/>
          </p:cNvSpPr>
          <p:nvPr>
            <p:ph type="ctrTitle"/>
          </p:nvPr>
        </p:nvSpPr>
        <p:spPr>
          <a:xfrm>
            <a:off x="1524000" y="1122363"/>
            <a:ext cx="9144000" cy="2387600"/>
          </a:xfrm>
        </p:spPr>
        <p:txBody>
          <a:bodyPr anchor="b"/>
          <a:lstStyle>
            <a:lvl1pPr algn="ctr">
              <a:defRPr sz="6000"/>
            </a:lvl1pPr>
          </a:lstStyle>
          <a:p>
            <a:r>
              <a:rPr lang="he-IL"/>
              <a:t>לחץ כדי לערוך סגנון כותרת של תבנית בסיס</a:t>
            </a:r>
          </a:p>
        </p:txBody>
      </p:sp>
      <p:sp>
        <p:nvSpPr>
          <p:cNvPr id="3" name="כותרת משנה 2">
            <a:extLst>
              <a:ext uri="{FF2B5EF4-FFF2-40B4-BE49-F238E27FC236}">
                <a16:creationId xmlns:a16="http://schemas.microsoft.com/office/drawing/2014/main" id="{C4C3E895-1EE4-14F1-4A79-8AA34FE3AD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e-IL"/>
              <a:t>לחץ כדי לערוך סגנון כותרת משנה של תבנית בסיס</a:t>
            </a:r>
          </a:p>
        </p:txBody>
      </p:sp>
      <p:sp>
        <p:nvSpPr>
          <p:cNvPr id="4" name="מציין מיקום של תאריך 3">
            <a:extLst>
              <a:ext uri="{FF2B5EF4-FFF2-40B4-BE49-F238E27FC236}">
                <a16:creationId xmlns:a16="http://schemas.microsoft.com/office/drawing/2014/main" id="{4AF08C2A-8E52-0B4D-800E-48B3EF251134}"/>
              </a:ext>
            </a:extLst>
          </p:cNvPr>
          <p:cNvSpPr>
            <a:spLocks noGrp="1"/>
          </p:cNvSpPr>
          <p:nvPr>
            <p:ph type="dt" sz="half" idx="10"/>
          </p:nvPr>
        </p:nvSpPr>
        <p:spPr/>
        <p:txBody>
          <a:bodyPr/>
          <a:lstStyle/>
          <a:p>
            <a:fld id="{9620D006-4859-46C5-80F3-4C1B798F2124}" type="datetimeFigureOut">
              <a:rPr lang="he-IL" smtClean="0"/>
              <a:t>כ"ד/אייר/תשפ"ב</a:t>
            </a:fld>
            <a:endParaRPr lang="he-IL"/>
          </a:p>
        </p:txBody>
      </p:sp>
      <p:sp>
        <p:nvSpPr>
          <p:cNvPr id="5" name="מציין מיקום של כותרת תחתונה 4">
            <a:extLst>
              <a:ext uri="{FF2B5EF4-FFF2-40B4-BE49-F238E27FC236}">
                <a16:creationId xmlns:a16="http://schemas.microsoft.com/office/drawing/2014/main" id="{4EE7562C-46E7-A130-A165-BC6255C04012}"/>
              </a:ext>
            </a:extLst>
          </p:cNvPr>
          <p:cNvSpPr>
            <a:spLocks noGrp="1"/>
          </p:cNvSpPr>
          <p:nvPr>
            <p:ph type="ftr" sz="quarter" idx="11"/>
          </p:nvPr>
        </p:nvSpPr>
        <p:spPr/>
        <p:txBody>
          <a:bodyPr/>
          <a:lstStyle/>
          <a:p>
            <a:endParaRPr lang="he-IL"/>
          </a:p>
        </p:txBody>
      </p:sp>
      <p:sp>
        <p:nvSpPr>
          <p:cNvPr id="6" name="מציין מיקום של מספר שקופית 5">
            <a:extLst>
              <a:ext uri="{FF2B5EF4-FFF2-40B4-BE49-F238E27FC236}">
                <a16:creationId xmlns:a16="http://schemas.microsoft.com/office/drawing/2014/main" id="{D5C9D33D-4E14-F926-C5D9-4DEFDDBECD27}"/>
              </a:ext>
            </a:extLst>
          </p:cNvPr>
          <p:cNvSpPr>
            <a:spLocks noGrp="1"/>
          </p:cNvSpPr>
          <p:nvPr>
            <p:ph type="sldNum" sz="quarter" idx="12"/>
          </p:nvPr>
        </p:nvSpPr>
        <p:spPr/>
        <p:txBody>
          <a:bodyPr/>
          <a:lstStyle/>
          <a:p>
            <a:fld id="{71E72E44-0861-41EC-81D6-DFE470A2FCA8}" type="slidenum">
              <a:rPr lang="he-IL" smtClean="0"/>
              <a:t>‹#›</a:t>
            </a:fld>
            <a:endParaRPr lang="he-IL"/>
          </a:p>
        </p:txBody>
      </p:sp>
    </p:spTree>
    <p:extLst>
      <p:ext uri="{BB962C8B-B14F-4D97-AF65-F5344CB8AC3E}">
        <p14:creationId xmlns:p14="http://schemas.microsoft.com/office/powerpoint/2010/main" val="1007615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6616DC84-2CA1-E710-8B6C-FC08FAA398D0}"/>
              </a:ext>
            </a:extLst>
          </p:cNvPr>
          <p:cNvSpPr>
            <a:spLocks noGrp="1"/>
          </p:cNvSpPr>
          <p:nvPr>
            <p:ph type="title"/>
          </p:nvPr>
        </p:nvSpPr>
        <p:spPr/>
        <p:txBody>
          <a:bodyPr/>
          <a:lstStyle/>
          <a:p>
            <a:r>
              <a:rPr lang="he-IL"/>
              <a:t>לחץ כדי לערוך סגנון כותרת של תבנית בסיס</a:t>
            </a:r>
          </a:p>
        </p:txBody>
      </p:sp>
      <p:sp>
        <p:nvSpPr>
          <p:cNvPr id="3" name="מציין מיקום של טקסט אנכי 2">
            <a:extLst>
              <a:ext uri="{FF2B5EF4-FFF2-40B4-BE49-F238E27FC236}">
                <a16:creationId xmlns:a16="http://schemas.microsoft.com/office/drawing/2014/main" id="{8D094ACD-870B-70A1-A3C4-A09D75266EBC}"/>
              </a:ext>
            </a:extLst>
          </p:cNvPr>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a:extLst>
              <a:ext uri="{FF2B5EF4-FFF2-40B4-BE49-F238E27FC236}">
                <a16:creationId xmlns:a16="http://schemas.microsoft.com/office/drawing/2014/main" id="{BE2A69E5-2DB9-5E5D-DCB0-3FF4D84366F6}"/>
              </a:ext>
            </a:extLst>
          </p:cNvPr>
          <p:cNvSpPr>
            <a:spLocks noGrp="1"/>
          </p:cNvSpPr>
          <p:nvPr>
            <p:ph type="dt" sz="half" idx="10"/>
          </p:nvPr>
        </p:nvSpPr>
        <p:spPr/>
        <p:txBody>
          <a:bodyPr/>
          <a:lstStyle/>
          <a:p>
            <a:fld id="{9620D006-4859-46C5-80F3-4C1B798F2124}" type="datetimeFigureOut">
              <a:rPr lang="he-IL" smtClean="0"/>
              <a:t>כ"ד/אייר/תשפ"ב</a:t>
            </a:fld>
            <a:endParaRPr lang="he-IL"/>
          </a:p>
        </p:txBody>
      </p:sp>
      <p:sp>
        <p:nvSpPr>
          <p:cNvPr id="5" name="מציין מיקום של כותרת תחתונה 4">
            <a:extLst>
              <a:ext uri="{FF2B5EF4-FFF2-40B4-BE49-F238E27FC236}">
                <a16:creationId xmlns:a16="http://schemas.microsoft.com/office/drawing/2014/main" id="{558D00BB-3D68-682E-81B6-9CC5803EDCA2}"/>
              </a:ext>
            </a:extLst>
          </p:cNvPr>
          <p:cNvSpPr>
            <a:spLocks noGrp="1"/>
          </p:cNvSpPr>
          <p:nvPr>
            <p:ph type="ftr" sz="quarter" idx="11"/>
          </p:nvPr>
        </p:nvSpPr>
        <p:spPr/>
        <p:txBody>
          <a:bodyPr/>
          <a:lstStyle/>
          <a:p>
            <a:endParaRPr lang="he-IL"/>
          </a:p>
        </p:txBody>
      </p:sp>
      <p:sp>
        <p:nvSpPr>
          <p:cNvPr id="6" name="מציין מיקום של מספר שקופית 5">
            <a:extLst>
              <a:ext uri="{FF2B5EF4-FFF2-40B4-BE49-F238E27FC236}">
                <a16:creationId xmlns:a16="http://schemas.microsoft.com/office/drawing/2014/main" id="{930F250E-FFE9-787F-F72B-E164A348AEAD}"/>
              </a:ext>
            </a:extLst>
          </p:cNvPr>
          <p:cNvSpPr>
            <a:spLocks noGrp="1"/>
          </p:cNvSpPr>
          <p:nvPr>
            <p:ph type="sldNum" sz="quarter" idx="12"/>
          </p:nvPr>
        </p:nvSpPr>
        <p:spPr/>
        <p:txBody>
          <a:bodyPr/>
          <a:lstStyle/>
          <a:p>
            <a:fld id="{71E72E44-0861-41EC-81D6-DFE470A2FCA8}" type="slidenum">
              <a:rPr lang="he-IL" smtClean="0"/>
              <a:t>‹#›</a:t>
            </a:fld>
            <a:endParaRPr lang="he-IL"/>
          </a:p>
        </p:txBody>
      </p:sp>
    </p:spTree>
    <p:extLst>
      <p:ext uri="{BB962C8B-B14F-4D97-AF65-F5344CB8AC3E}">
        <p14:creationId xmlns:p14="http://schemas.microsoft.com/office/powerpoint/2010/main" val="2002111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a:extLst>
              <a:ext uri="{FF2B5EF4-FFF2-40B4-BE49-F238E27FC236}">
                <a16:creationId xmlns:a16="http://schemas.microsoft.com/office/drawing/2014/main" id="{8F618D9F-E39C-799E-B585-2F376554CF90}"/>
              </a:ext>
            </a:extLst>
          </p:cNvPr>
          <p:cNvSpPr>
            <a:spLocks noGrp="1"/>
          </p:cNvSpPr>
          <p:nvPr>
            <p:ph type="title" orient="vert"/>
          </p:nvPr>
        </p:nvSpPr>
        <p:spPr>
          <a:xfrm>
            <a:off x="8724900" y="365125"/>
            <a:ext cx="2628900" cy="5811838"/>
          </a:xfrm>
        </p:spPr>
        <p:txBody>
          <a:bodyPr vert="eaVert"/>
          <a:lstStyle/>
          <a:p>
            <a:r>
              <a:rPr lang="he-IL"/>
              <a:t>לחץ כדי לערוך סגנון כותרת של תבנית בסיס</a:t>
            </a:r>
          </a:p>
        </p:txBody>
      </p:sp>
      <p:sp>
        <p:nvSpPr>
          <p:cNvPr id="3" name="מציין מיקום של טקסט אנכי 2">
            <a:extLst>
              <a:ext uri="{FF2B5EF4-FFF2-40B4-BE49-F238E27FC236}">
                <a16:creationId xmlns:a16="http://schemas.microsoft.com/office/drawing/2014/main" id="{66242D49-CEAF-D3BF-6A2C-4C189C4FBF9E}"/>
              </a:ext>
            </a:extLst>
          </p:cNvPr>
          <p:cNvSpPr>
            <a:spLocks noGrp="1"/>
          </p:cNvSpPr>
          <p:nvPr>
            <p:ph type="body" orient="vert" idx="1"/>
          </p:nvPr>
        </p:nvSpPr>
        <p:spPr>
          <a:xfrm>
            <a:off x="838200" y="365125"/>
            <a:ext cx="7734300" cy="5811838"/>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a:extLst>
              <a:ext uri="{FF2B5EF4-FFF2-40B4-BE49-F238E27FC236}">
                <a16:creationId xmlns:a16="http://schemas.microsoft.com/office/drawing/2014/main" id="{1BAFC8D5-FA9C-77A6-156A-22E17A548F25}"/>
              </a:ext>
            </a:extLst>
          </p:cNvPr>
          <p:cNvSpPr>
            <a:spLocks noGrp="1"/>
          </p:cNvSpPr>
          <p:nvPr>
            <p:ph type="dt" sz="half" idx="10"/>
          </p:nvPr>
        </p:nvSpPr>
        <p:spPr/>
        <p:txBody>
          <a:bodyPr/>
          <a:lstStyle/>
          <a:p>
            <a:fld id="{9620D006-4859-46C5-80F3-4C1B798F2124}" type="datetimeFigureOut">
              <a:rPr lang="he-IL" smtClean="0"/>
              <a:t>כ"ד/אייר/תשפ"ב</a:t>
            </a:fld>
            <a:endParaRPr lang="he-IL"/>
          </a:p>
        </p:txBody>
      </p:sp>
      <p:sp>
        <p:nvSpPr>
          <p:cNvPr id="5" name="מציין מיקום של כותרת תחתונה 4">
            <a:extLst>
              <a:ext uri="{FF2B5EF4-FFF2-40B4-BE49-F238E27FC236}">
                <a16:creationId xmlns:a16="http://schemas.microsoft.com/office/drawing/2014/main" id="{75C02E2D-B4A8-806C-6893-65F49DE47257}"/>
              </a:ext>
            </a:extLst>
          </p:cNvPr>
          <p:cNvSpPr>
            <a:spLocks noGrp="1"/>
          </p:cNvSpPr>
          <p:nvPr>
            <p:ph type="ftr" sz="quarter" idx="11"/>
          </p:nvPr>
        </p:nvSpPr>
        <p:spPr/>
        <p:txBody>
          <a:bodyPr/>
          <a:lstStyle/>
          <a:p>
            <a:endParaRPr lang="he-IL"/>
          </a:p>
        </p:txBody>
      </p:sp>
      <p:sp>
        <p:nvSpPr>
          <p:cNvPr id="6" name="מציין מיקום של מספר שקופית 5">
            <a:extLst>
              <a:ext uri="{FF2B5EF4-FFF2-40B4-BE49-F238E27FC236}">
                <a16:creationId xmlns:a16="http://schemas.microsoft.com/office/drawing/2014/main" id="{2FAEC6B9-0869-FD46-0150-4FAFBD8F80D6}"/>
              </a:ext>
            </a:extLst>
          </p:cNvPr>
          <p:cNvSpPr>
            <a:spLocks noGrp="1"/>
          </p:cNvSpPr>
          <p:nvPr>
            <p:ph type="sldNum" sz="quarter" idx="12"/>
          </p:nvPr>
        </p:nvSpPr>
        <p:spPr/>
        <p:txBody>
          <a:bodyPr/>
          <a:lstStyle/>
          <a:p>
            <a:fld id="{71E72E44-0861-41EC-81D6-DFE470A2FCA8}" type="slidenum">
              <a:rPr lang="he-IL" smtClean="0"/>
              <a:t>‹#›</a:t>
            </a:fld>
            <a:endParaRPr lang="he-IL"/>
          </a:p>
        </p:txBody>
      </p:sp>
    </p:spTree>
    <p:extLst>
      <p:ext uri="{BB962C8B-B14F-4D97-AF65-F5344CB8AC3E}">
        <p14:creationId xmlns:p14="http://schemas.microsoft.com/office/powerpoint/2010/main" val="3170352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E9135093-CA12-00F4-730D-A6C1710DCE2E}"/>
              </a:ext>
            </a:extLst>
          </p:cNvPr>
          <p:cNvSpPr>
            <a:spLocks noGrp="1"/>
          </p:cNvSpPr>
          <p:nvPr>
            <p:ph type="title"/>
          </p:nvPr>
        </p:nvSpPr>
        <p:spPr/>
        <p:txBody>
          <a:bodyPr/>
          <a:lstStyle/>
          <a:p>
            <a:r>
              <a:rPr lang="he-IL"/>
              <a:t>לחץ כדי לערוך סגנון כותרת של תבנית בסיס</a:t>
            </a:r>
          </a:p>
        </p:txBody>
      </p:sp>
      <p:sp>
        <p:nvSpPr>
          <p:cNvPr id="3" name="מציין מיקום תוכן 2">
            <a:extLst>
              <a:ext uri="{FF2B5EF4-FFF2-40B4-BE49-F238E27FC236}">
                <a16:creationId xmlns:a16="http://schemas.microsoft.com/office/drawing/2014/main" id="{C5F26571-7463-E089-A376-398CFD3D513A}"/>
              </a:ext>
            </a:extLst>
          </p:cNvPr>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a:extLst>
              <a:ext uri="{FF2B5EF4-FFF2-40B4-BE49-F238E27FC236}">
                <a16:creationId xmlns:a16="http://schemas.microsoft.com/office/drawing/2014/main" id="{A3CF81A3-47C7-C7C3-2DC5-B1DCFB57D059}"/>
              </a:ext>
            </a:extLst>
          </p:cNvPr>
          <p:cNvSpPr>
            <a:spLocks noGrp="1"/>
          </p:cNvSpPr>
          <p:nvPr>
            <p:ph type="dt" sz="half" idx="10"/>
          </p:nvPr>
        </p:nvSpPr>
        <p:spPr/>
        <p:txBody>
          <a:bodyPr/>
          <a:lstStyle/>
          <a:p>
            <a:fld id="{9620D006-4859-46C5-80F3-4C1B798F2124}" type="datetimeFigureOut">
              <a:rPr lang="he-IL" smtClean="0"/>
              <a:t>כ"ד/אייר/תשפ"ב</a:t>
            </a:fld>
            <a:endParaRPr lang="he-IL"/>
          </a:p>
        </p:txBody>
      </p:sp>
      <p:sp>
        <p:nvSpPr>
          <p:cNvPr id="5" name="מציין מיקום של כותרת תחתונה 4">
            <a:extLst>
              <a:ext uri="{FF2B5EF4-FFF2-40B4-BE49-F238E27FC236}">
                <a16:creationId xmlns:a16="http://schemas.microsoft.com/office/drawing/2014/main" id="{B527180B-BECE-502C-BF1E-501EB723481C}"/>
              </a:ext>
            </a:extLst>
          </p:cNvPr>
          <p:cNvSpPr>
            <a:spLocks noGrp="1"/>
          </p:cNvSpPr>
          <p:nvPr>
            <p:ph type="ftr" sz="quarter" idx="11"/>
          </p:nvPr>
        </p:nvSpPr>
        <p:spPr/>
        <p:txBody>
          <a:bodyPr/>
          <a:lstStyle/>
          <a:p>
            <a:endParaRPr lang="he-IL"/>
          </a:p>
        </p:txBody>
      </p:sp>
      <p:sp>
        <p:nvSpPr>
          <p:cNvPr id="6" name="מציין מיקום של מספר שקופית 5">
            <a:extLst>
              <a:ext uri="{FF2B5EF4-FFF2-40B4-BE49-F238E27FC236}">
                <a16:creationId xmlns:a16="http://schemas.microsoft.com/office/drawing/2014/main" id="{F0307B87-2175-1AB5-A06E-7E42A30E61DA}"/>
              </a:ext>
            </a:extLst>
          </p:cNvPr>
          <p:cNvSpPr>
            <a:spLocks noGrp="1"/>
          </p:cNvSpPr>
          <p:nvPr>
            <p:ph type="sldNum" sz="quarter" idx="12"/>
          </p:nvPr>
        </p:nvSpPr>
        <p:spPr/>
        <p:txBody>
          <a:bodyPr/>
          <a:lstStyle/>
          <a:p>
            <a:fld id="{71E72E44-0861-41EC-81D6-DFE470A2FCA8}" type="slidenum">
              <a:rPr lang="he-IL" smtClean="0"/>
              <a:t>‹#›</a:t>
            </a:fld>
            <a:endParaRPr lang="he-IL"/>
          </a:p>
        </p:txBody>
      </p:sp>
    </p:spTree>
    <p:extLst>
      <p:ext uri="{BB962C8B-B14F-4D97-AF65-F5344CB8AC3E}">
        <p14:creationId xmlns:p14="http://schemas.microsoft.com/office/powerpoint/2010/main" val="3441019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1F3CDBE7-171A-EB0F-6D10-3EC2217C0620}"/>
              </a:ext>
            </a:extLst>
          </p:cNvPr>
          <p:cNvSpPr>
            <a:spLocks noGrp="1"/>
          </p:cNvSpPr>
          <p:nvPr>
            <p:ph type="title"/>
          </p:nvPr>
        </p:nvSpPr>
        <p:spPr>
          <a:xfrm>
            <a:off x="831850" y="1709738"/>
            <a:ext cx="10515600" cy="2852737"/>
          </a:xfrm>
        </p:spPr>
        <p:txBody>
          <a:bodyPr anchor="b"/>
          <a:lstStyle>
            <a:lvl1pPr>
              <a:defRPr sz="6000"/>
            </a:lvl1pPr>
          </a:lstStyle>
          <a:p>
            <a:r>
              <a:rPr lang="he-IL"/>
              <a:t>לחץ כדי לערוך סגנון כותרת של תבנית בסיס</a:t>
            </a:r>
          </a:p>
        </p:txBody>
      </p:sp>
      <p:sp>
        <p:nvSpPr>
          <p:cNvPr id="3" name="מציין מיקום טקסט 2">
            <a:extLst>
              <a:ext uri="{FF2B5EF4-FFF2-40B4-BE49-F238E27FC236}">
                <a16:creationId xmlns:a16="http://schemas.microsoft.com/office/drawing/2014/main" id="{6BC01081-3238-E517-2AD2-00A4C6AB21B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e-IL"/>
              <a:t>לחץ כדי לערוך סגנונות טקסט של תבנית בסיס</a:t>
            </a:r>
          </a:p>
        </p:txBody>
      </p:sp>
      <p:sp>
        <p:nvSpPr>
          <p:cNvPr id="4" name="מציין מיקום של תאריך 3">
            <a:extLst>
              <a:ext uri="{FF2B5EF4-FFF2-40B4-BE49-F238E27FC236}">
                <a16:creationId xmlns:a16="http://schemas.microsoft.com/office/drawing/2014/main" id="{15CBE824-7909-9CC4-13AA-5F081010875F}"/>
              </a:ext>
            </a:extLst>
          </p:cNvPr>
          <p:cNvSpPr>
            <a:spLocks noGrp="1"/>
          </p:cNvSpPr>
          <p:nvPr>
            <p:ph type="dt" sz="half" idx="10"/>
          </p:nvPr>
        </p:nvSpPr>
        <p:spPr/>
        <p:txBody>
          <a:bodyPr/>
          <a:lstStyle/>
          <a:p>
            <a:fld id="{9620D006-4859-46C5-80F3-4C1B798F2124}" type="datetimeFigureOut">
              <a:rPr lang="he-IL" smtClean="0"/>
              <a:t>כ"ד/אייר/תשפ"ב</a:t>
            </a:fld>
            <a:endParaRPr lang="he-IL"/>
          </a:p>
        </p:txBody>
      </p:sp>
      <p:sp>
        <p:nvSpPr>
          <p:cNvPr id="5" name="מציין מיקום של כותרת תחתונה 4">
            <a:extLst>
              <a:ext uri="{FF2B5EF4-FFF2-40B4-BE49-F238E27FC236}">
                <a16:creationId xmlns:a16="http://schemas.microsoft.com/office/drawing/2014/main" id="{99FB1393-6148-79BE-D082-6C27313F6D4D}"/>
              </a:ext>
            </a:extLst>
          </p:cNvPr>
          <p:cNvSpPr>
            <a:spLocks noGrp="1"/>
          </p:cNvSpPr>
          <p:nvPr>
            <p:ph type="ftr" sz="quarter" idx="11"/>
          </p:nvPr>
        </p:nvSpPr>
        <p:spPr/>
        <p:txBody>
          <a:bodyPr/>
          <a:lstStyle/>
          <a:p>
            <a:endParaRPr lang="he-IL"/>
          </a:p>
        </p:txBody>
      </p:sp>
      <p:sp>
        <p:nvSpPr>
          <p:cNvPr id="6" name="מציין מיקום של מספר שקופית 5">
            <a:extLst>
              <a:ext uri="{FF2B5EF4-FFF2-40B4-BE49-F238E27FC236}">
                <a16:creationId xmlns:a16="http://schemas.microsoft.com/office/drawing/2014/main" id="{A7FB341B-29CB-0944-44EA-C07D9F9E1C35}"/>
              </a:ext>
            </a:extLst>
          </p:cNvPr>
          <p:cNvSpPr>
            <a:spLocks noGrp="1"/>
          </p:cNvSpPr>
          <p:nvPr>
            <p:ph type="sldNum" sz="quarter" idx="12"/>
          </p:nvPr>
        </p:nvSpPr>
        <p:spPr/>
        <p:txBody>
          <a:bodyPr/>
          <a:lstStyle/>
          <a:p>
            <a:fld id="{71E72E44-0861-41EC-81D6-DFE470A2FCA8}" type="slidenum">
              <a:rPr lang="he-IL" smtClean="0"/>
              <a:t>‹#›</a:t>
            </a:fld>
            <a:endParaRPr lang="he-IL"/>
          </a:p>
        </p:txBody>
      </p:sp>
    </p:spTree>
    <p:extLst>
      <p:ext uri="{BB962C8B-B14F-4D97-AF65-F5344CB8AC3E}">
        <p14:creationId xmlns:p14="http://schemas.microsoft.com/office/powerpoint/2010/main" val="1010988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6EA73BB5-6820-D94D-4DA3-EF1310E0D618}"/>
              </a:ext>
            </a:extLst>
          </p:cNvPr>
          <p:cNvSpPr>
            <a:spLocks noGrp="1"/>
          </p:cNvSpPr>
          <p:nvPr>
            <p:ph type="title"/>
          </p:nvPr>
        </p:nvSpPr>
        <p:spPr/>
        <p:txBody>
          <a:bodyPr/>
          <a:lstStyle/>
          <a:p>
            <a:r>
              <a:rPr lang="he-IL"/>
              <a:t>לחץ כדי לערוך סגנון כותרת של תבנית בסיס</a:t>
            </a:r>
          </a:p>
        </p:txBody>
      </p:sp>
      <p:sp>
        <p:nvSpPr>
          <p:cNvPr id="3" name="מציין מיקום תוכן 2">
            <a:extLst>
              <a:ext uri="{FF2B5EF4-FFF2-40B4-BE49-F238E27FC236}">
                <a16:creationId xmlns:a16="http://schemas.microsoft.com/office/drawing/2014/main" id="{2E92CD83-E42E-9E99-8C6C-9A63C6DE0CCC}"/>
              </a:ext>
            </a:extLst>
          </p:cNvPr>
          <p:cNvSpPr>
            <a:spLocks noGrp="1"/>
          </p:cNvSpPr>
          <p:nvPr>
            <p:ph sz="half" idx="1"/>
          </p:nvPr>
        </p:nvSpPr>
        <p:spPr>
          <a:xfrm>
            <a:off x="838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תוכן 3">
            <a:extLst>
              <a:ext uri="{FF2B5EF4-FFF2-40B4-BE49-F238E27FC236}">
                <a16:creationId xmlns:a16="http://schemas.microsoft.com/office/drawing/2014/main" id="{54CB67BE-9C57-EBE7-07C8-93BE8984AB6B}"/>
              </a:ext>
            </a:extLst>
          </p:cNvPr>
          <p:cNvSpPr>
            <a:spLocks noGrp="1"/>
          </p:cNvSpPr>
          <p:nvPr>
            <p:ph sz="half" idx="2"/>
          </p:nvPr>
        </p:nvSpPr>
        <p:spPr>
          <a:xfrm>
            <a:off x="6172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5" name="מציין מיקום של תאריך 4">
            <a:extLst>
              <a:ext uri="{FF2B5EF4-FFF2-40B4-BE49-F238E27FC236}">
                <a16:creationId xmlns:a16="http://schemas.microsoft.com/office/drawing/2014/main" id="{F506944D-7AB8-7E08-10C5-2F32F5C6E5A9}"/>
              </a:ext>
            </a:extLst>
          </p:cNvPr>
          <p:cNvSpPr>
            <a:spLocks noGrp="1"/>
          </p:cNvSpPr>
          <p:nvPr>
            <p:ph type="dt" sz="half" idx="10"/>
          </p:nvPr>
        </p:nvSpPr>
        <p:spPr/>
        <p:txBody>
          <a:bodyPr/>
          <a:lstStyle/>
          <a:p>
            <a:fld id="{9620D006-4859-46C5-80F3-4C1B798F2124}" type="datetimeFigureOut">
              <a:rPr lang="he-IL" smtClean="0"/>
              <a:t>כ"ד/אייר/תשפ"ב</a:t>
            </a:fld>
            <a:endParaRPr lang="he-IL"/>
          </a:p>
        </p:txBody>
      </p:sp>
      <p:sp>
        <p:nvSpPr>
          <p:cNvPr id="6" name="מציין מיקום של כותרת תחתונה 5">
            <a:extLst>
              <a:ext uri="{FF2B5EF4-FFF2-40B4-BE49-F238E27FC236}">
                <a16:creationId xmlns:a16="http://schemas.microsoft.com/office/drawing/2014/main" id="{EF1B119B-A0F1-1976-A55C-9EF8F33AE671}"/>
              </a:ext>
            </a:extLst>
          </p:cNvPr>
          <p:cNvSpPr>
            <a:spLocks noGrp="1"/>
          </p:cNvSpPr>
          <p:nvPr>
            <p:ph type="ftr" sz="quarter" idx="11"/>
          </p:nvPr>
        </p:nvSpPr>
        <p:spPr/>
        <p:txBody>
          <a:bodyPr/>
          <a:lstStyle/>
          <a:p>
            <a:endParaRPr lang="he-IL"/>
          </a:p>
        </p:txBody>
      </p:sp>
      <p:sp>
        <p:nvSpPr>
          <p:cNvPr id="7" name="מציין מיקום של מספר שקופית 6">
            <a:extLst>
              <a:ext uri="{FF2B5EF4-FFF2-40B4-BE49-F238E27FC236}">
                <a16:creationId xmlns:a16="http://schemas.microsoft.com/office/drawing/2014/main" id="{6B72BBAE-6050-DCC1-CEF7-24BD4EEC37B2}"/>
              </a:ext>
            </a:extLst>
          </p:cNvPr>
          <p:cNvSpPr>
            <a:spLocks noGrp="1"/>
          </p:cNvSpPr>
          <p:nvPr>
            <p:ph type="sldNum" sz="quarter" idx="12"/>
          </p:nvPr>
        </p:nvSpPr>
        <p:spPr/>
        <p:txBody>
          <a:bodyPr/>
          <a:lstStyle/>
          <a:p>
            <a:fld id="{71E72E44-0861-41EC-81D6-DFE470A2FCA8}" type="slidenum">
              <a:rPr lang="he-IL" smtClean="0"/>
              <a:t>‹#›</a:t>
            </a:fld>
            <a:endParaRPr lang="he-IL"/>
          </a:p>
        </p:txBody>
      </p:sp>
    </p:spTree>
    <p:extLst>
      <p:ext uri="{BB962C8B-B14F-4D97-AF65-F5344CB8AC3E}">
        <p14:creationId xmlns:p14="http://schemas.microsoft.com/office/powerpoint/2010/main" val="1753127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0E9C0405-16E2-F524-F4A4-5679B837983D}"/>
              </a:ext>
            </a:extLst>
          </p:cNvPr>
          <p:cNvSpPr>
            <a:spLocks noGrp="1"/>
          </p:cNvSpPr>
          <p:nvPr>
            <p:ph type="title"/>
          </p:nvPr>
        </p:nvSpPr>
        <p:spPr>
          <a:xfrm>
            <a:off x="839788" y="365125"/>
            <a:ext cx="10515600" cy="1325563"/>
          </a:xfrm>
        </p:spPr>
        <p:txBody>
          <a:bodyPr/>
          <a:lstStyle/>
          <a:p>
            <a:r>
              <a:rPr lang="he-IL"/>
              <a:t>לחץ כדי לערוך סגנון כותרת של תבנית בסיס</a:t>
            </a:r>
          </a:p>
        </p:txBody>
      </p:sp>
      <p:sp>
        <p:nvSpPr>
          <p:cNvPr id="3" name="מציין מיקום טקסט 2">
            <a:extLst>
              <a:ext uri="{FF2B5EF4-FFF2-40B4-BE49-F238E27FC236}">
                <a16:creationId xmlns:a16="http://schemas.microsoft.com/office/drawing/2014/main" id="{F3446383-09A8-1396-26E9-EF48A3B089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4" name="מציין מיקום תוכן 3">
            <a:extLst>
              <a:ext uri="{FF2B5EF4-FFF2-40B4-BE49-F238E27FC236}">
                <a16:creationId xmlns:a16="http://schemas.microsoft.com/office/drawing/2014/main" id="{21C3A0D7-A9DD-6CF4-FEF3-5A9402922722}"/>
              </a:ext>
            </a:extLst>
          </p:cNvPr>
          <p:cNvSpPr>
            <a:spLocks noGrp="1"/>
          </p:cNvSpPr>
          <p:nvPr>
            <p:ph sz="half" idx="2"/>
          </p:nvPr>
        </p:nvSpPr>
        <p:spPr>
          <a:xfrm>
            <a:off x="839788" y="2505075"/>
            <a:ext cx="5157787"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5" name="מציין מיקום טקסט 4">
            <a:extLst>
              <a:ext uri="{FF2B5EF4-FFF2-40B4-BE49-F238E27FC236}">
                <a16:creationId xmlns:a16="http://schemas.microsoft.com/office/drawing/2014/main" id="{A743306A-84A6-547A-FAF4-59D590DC85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6" name="מציין מיקום תוכן 5">
            <a:extLst>
              <a:ext uri="{FF2B5EF4-FFF2-40B4-BE49-F238E27FC236}">
                <a16:creationId xmlns:a16="http://schemas.microsoft.com/office/drawing/2014/main" id="{963F129C-F134-A7E9-9E98-618957E65D92}"/>
              </a:ext>
            </a:extLst>
          </p:cNvPr>
          <p:cNvSpPr>
            <a:spLocks noGrp="1"/>
          </p:cNvSpPr>
          <p:nvPr>
            <p:ph sz="quarter" idx="4"/>
          </p:nvPr>
        </p:nvSpPr>
        <p:spPr>
          <a:xfrm>
            <a:off x="6172200" y="2505075"/>
            <a:ext cx="5183188"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7" name="מציין מיקום של תאריך 6">
            <a:extLst>
              <a:ext uri="{FF2B5EF4-FFF2-40B4-BE49-F238E27FC236}">
                <a16:creationId xmlns:a16="http://schemas.microsoft.com/office/drawing/2014/main" id="{FAF5B3A6-BD6E-B223-2A70-AF59A5D1AA97}"/>
              </a:ext>
            </a:extLst>
          </p:cNvPr>
          <p:cNvSpPr>
            <a:spLocks noGrp="1"/>
          </p:cNvSpPr>
          <p:nvPr>
            <p:ph type="dt" sz="half" idx="10"/>
          </p:nvPr>
        </p:nvSpPr>
        <p:spPr/>
        <p:txBody>
          <a:bodyPr/>
          <a:lstStyle/>
          <a:p>
            <a:fld id="{9620D006-4859-46C5-80F3-4C1B798F2124}" type="datetimeFigureOut">
              <a:rPr lang="he-IL" smtClean="0"/>
              <a:t>כ"ד/אייר/תשפ"ב</a:t>
            </a:fld>
            <a:endParaRPr lang="he-IL"/>
          </a:p>
        </p:txBody>
      </p:sp>
      <p:sp>
        <p:nvSpPr>
          <p:cNvPr id="8" name="מציין מיקום של כותרת תחתונה 7">
            <a:extLst>
              <a:ext uri="{FF2B5EF4-FFF2-40B4-BE49-F238E27FC236}">
                <a16:creationId xmlns:a16="http://schemas.microsoft.com/office/drawing/2014/main" id="{0BD49682-B429-2E32-355A-F69BE3CC07F0}"/>
              </a:ext>
            </a:extLst>
          </p:cNvPr>
          <p:cNvSpPr>
            <a:spLocks noGrp="1"/>
          </p:cNvSpPr>
          <p:nvPr>
            <p:ph type="ftr" sz="quarter" idx="11"/>
          </p:nvPr>
        </p:nvSpPr>
        <p:spPr/>
        <p:txBody>
          <a:bodyPr/>
          <a:lstStyle/>
          <a:p>
            <a:endParaRPr lang="he-IL"/>
          </a:p>
        </p:txBody>
      </p:sp>
      <p:sp>
        <p:nvSpPr>
          <p:cNvPr id="9" name="מציין מיקום של מספר שקופית 8">
            <a:extLst>
              <a:ext uri="{FF2B5EF4-FFF2-40B4-BE49-F238E27FC236}">
                <a16:creationId xmlns:a16="http://schemas.microsoft.com/office/drawing/2014/main" id="{364C24E7-1AA7-34BC-AB5D-FF9566F862C1}"/>
              </a:ext>
            </a:extLst>
          </p:cNvPr>
          <p:cNvSpPr>
            <a:spLocks noGrp="1"/>
          </p:cNvSpPr>
          <p:nvPr>
            <p:ph type="sldNum" sz="quarter" idx="12"/>
          </p:nvPr>
        </p:nvSpPr>
        <p:spPr/>
        <p:txBody>
          <a:bodyPr/>
          <a:lstStyle/>
          <a:p>
            <a:fld id="{71E72E44-0861-41EC-81D6-DFE470A2FCA8}" type="slidenum">
              <a:rPr lang="he-IL" smtClean="0"/>
              <a:t>‹#›</a:t>
            </a:fld>
            <a:endParaRPr lang="he-IL"/>
          </a:p>
        </p:txBody>
      </p:sp>
    </p:spTree>
    <p:extLst>
      <p:ext uri="{BB962C8B-B14F-4D97-AF65-F5344CB8AC3E}">
        <p14:creationId xmlns:p14="http://schemas.microsoft.com/office/powerpoint/2010/main" val="2699043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3D5CD4EE-9633-F327-0C49-05DB9AC7723E}"/>
              </a:ext>
            </a:extLst>
          </p:cNvPr>
          <p:cNvSpPr>
            <a:spLocks noGrp="1"/>
          </p:cNvSpPr>
          <p:nvPr>
            <p:ph type="title"/>
          </p:nvPr>
        </p:nvSpPr>
        <p:spPr/>
        <p:txBody>
          <a:bodyPr/>
          <a:lstStyle/>
          <a:p>
            <a:r>
              <a:rPr lang="he-IL"/>
              <a:t>לחץ כדי לערוך סגנון כותרת של תבנית בסיס</a:t>
            </a:r>
          </a:p>
        </p:txBody>
      </p:sp>
      <p:sp>
        <p:nvSpPr>
          <p:cNvPr id="3" name="מציין מיקום של תאריך 2">
            <a:extLst>
              <a:ext uri="{FF2B5EF4-FFF2-40B4-BE49-F238E27FC236}">
                <a16:creationId xmlns:a16="http://schemas.microsoft.com/office/drawing/2014/main" id="{6FA9AB05-F314-C8E2-C8E4-5A8585D781DE}"/>
              </a:ext>
            </a:extLst>
          </p:cNvPr>
          <p:cNvSpPr>
            <a:spLocks noGrp="1"/>
          </p:cNvSpPr>
          <p:nvPr>
            <p:ph type="dt" sz="half" idx="10"/>
          </p:nvPr>
        </p:nvSpPr>
        <p:spPr/>
        <p:txBody>
          <a:bodyPr/>
          <a:lstStyle/>
          <a:p>
            <a:fld id="{9620D006-4859-46C5-80F3-4C1B798F2124}" type="datetimeFigureOut">
              <a:rPr lang="he-IL" smtClean="0"/>
              <a:t>כ"ד/אייר/תשפ"ב</a:t>
            </a:fld>
            <a:endParaRPr lang="he-IL"/>
          </a:p>
        </p:txBody>
      </p:sp>
      <p:sp>
        <p:nvSpPr>
          <p:cNvPr id="4" name="מציין מיקום של כותרת תחתונה 3">
            <a:extLst>
              <a:ext uri="{FF2B5EF4-FFF2-40B4-BE49-F238E27FC236}">
                <a16:creationId xmlns:a16="http://schemas.microsoft.com/office/drawing/2014/main" id="{797438FD-4E85-BFBA-7D51-73F6C176DC82}"/>
              </a:ext>
            </a:extLst>
          </p:cNvPr>
          <p:cNvSpPr>
            <a:spLocks noGrp="1"/>
          </p:cNvSpPr>
          <p:nvPr>
            <p:ph type="ftr" sz="quarter" idx="11"/>
          </p:nvPr>
        </p:nvSpPr>
        <p:spPr/>
        <p:txBody>
          <a:bodyPr/>
          <a:lstStyle/>
          <a:p>
            <a:endParaRPr lang="he-IL"/>
          </a:p>
        </p:txBody>
      </p:sp>
      <p:sp>
        <p:nvSpPr>
          <p:cNvPr id="5" name="מציין מיקום של מספר שקופית 4">
            <a:extLst>
              <a:ext uri="{FF2B5EF4-FFF2-40B4-BE49-F238E27FC236}">
                <a16:creationId xmlns:a16="http://schemas.microsoft.com/office/drawing/2014/main" id="{820E806E-F90A-FA52-8E08-3791E0907597}"/>
              </a:ext>
            </a:extLst>
          </p:cNvPr>
          <p:cNvSpPr>
            <a:spLocks noGrp="1"/>
          </p:cNvSpPr>
          <p:nvPr>
            <p:ph type="sldNum" sz="quarter" idx="12"/>
          </p:nvPr>
        </p:nvSpPr>
        <p:spPr/>
        <p:txBody>
          <a:bodyPr/>
          <a:lstStyle/>
          <a:p>
            <a:fld id="{71E72E44-0861-41EC-81D6-DFE470A2FCA8}" type="slidenum">
              <a:rPr lang="he-IL" smtClean="0"/>
              <a:t>‹#›</a:t>
            </a:fld>
            <a:endParaRPr lang="he-IL"/>
          </a:p>
        </p:txBody>
      </p:sp>
    </p:spTree>
    <p:extLst>
      <p:ext uri="{BB962C8B-B14F-4D97-AF65-F5344CB8AC3E}">
        <p14:creationId xmlns:p14="http://schemas.microsoft.com/office/powerpoint/2010/main" val="3437037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מציין מיקום של תאריך 1">
            <a:extLst>
              <a:ext uri="{FF2B5EF4-FFF2-40B4-BE49-F238E27FC236}">
                <a16:creationId xmlns:a16="http://schemas.microsoft.com/office/drawing/2014/main" id="{50C25E37-DE74-58B1-8753-4C54196F188F}"/>
              </a:ext>
            </a:extLst>
          </p:cNvPr>
          <p:cNvSpPr>
            <a:spLocks noGrp="1"/>
          </p:cNvSpPr>
          <p:nvPr>
            <p:ph type="dt" sz="half" idx="10"/>
          </p:nvPr>
        </p:nvSpPr>
        <p:spPr/>
        <p:txBody>
          <a:bodyPr/>
          <a:lstStyle/>
          <a:p>
            <a:fld id="{9620D006-4859-46C5-80F3-4C1B798F2124}" type="datetimeFigureOut">
              <a:rPr lang="he-IL" smtClean="0"/>
              <a:t>כ"ד/אייר/תשפ"ב</a:t>
            </a:fld>
            <a:endParaRPr lang="he-IL"/>
          </a:p>
        </p:txBody>
      </p:sp>
      <p:sp>
        <p:nvSpPr>
          <p:cNvPr id="3" name="מציין מיקום של כותרת תחתונה 2">
            <a:extLst>
              <a:ext uri="{FF2B5EF4-FFF2-40B4-BE49-F238E27FC236}">
                <a16:creationId xmlns:a16="http://schemas.microsoft.com/office/drawing/2014/main" id="{F1D1BE3E-137D-FADC-7F3F-874781C06B12}"/>
              </a:ext>
            </a:extLst>
          </p:cNvPr>
          <p:cNvSpPr>
            <a:spLocks noGrp="1"/>
          </p:cNvSpPr>
          <p:nvPr>
            <p:ph type="ftr" sz="quarter" idx="11"/>
          </p:nvPr>
        </p:nvSpPr>
        <p:spPr/>
        <p:txBody>
          <a:bodyPr/>
          <a:lstStyle/>
          <a:p>
            <a:endParaRPr lang="he-IL"/>
          </a:p>
        </p:txBody>
      </p:sp>
      <p:sp>
        <p:nvSpPr>
          <p:cNvPr id="4" name="מציין מיקום של מספר שקופית 3">
            <a:extLst>
              <a:ext uri="{FF2B5EF4-FFF2-40B4-BE49-F238E27FC236}">
                <a16:creationId xmlns:a16="http://schemas.microsoft.com/office/drawing/2014/main" id="{BFC483BD-F406-2EBF-DE91-FF2C9E32D5B8}"/>
              </a:ext>
            </a:extLst>
          </p:cNvPr>
          <p:cNvSpPr>
            <a:spLocks noGrp="1"/>
          </p:cNvSpPr>
          <p:nvPr>
            <p:ph type="sldNum" sz="quarter" idx="12"/>
          </p:nvPr>
        </p:nvSpPr>
        <p:spPr/>
        <p:txBody>
          <a:bodyPr/>
          <a:lstStyle/>
          <a:p>
            <a:fld id="{71E72E44-0861-41EC-81D6-DFE470A2FCA8}" type="slidenum">
              <a:rPr lang="he-IL" smtClean="0"/>
              <a:t>‹#›</a:t>
            </a:fld>
            <a:endParaRPr lang="he-IL"/>
          </a:p>
        </p:txBody>
      </p:sp>
    </p:spTree>
    <p:extLst>
      <p:ext uri="{BB962C8B-B14F-4D97-AF65-F5344CB8AC3E}">
        <p14:creationId xmlns:p14="http://schemas.microsoft.com/office/powerpoint/2010/main" val="3545419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8EEDA25B-F7B7-6CFC-BB4B-E5CF5BCD27BE}"/>
              </a:ext>
            </a:extLst>
          </p:cNvPr>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p>
        </p:txBody>
      </p:sp>
      <p:sp>
        <p:nvSpPr>
          <p:cNvPr id="3" name="מציין מיקום תוכן 2">
            <a:extLst>
              <a:ext uri="{FF2B5EF4-FFF2-40B4-BE49-F238E27FC236}">
                <a16:creationId xmlns:a16="http://schemas.microsoft.com/office/drawing/2014/main" id="{DCAD0885-208F-624B-E03E-548D1054D4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טקסט 3">
            <a:extLst>
              <a:ext uri="{FF2B5EF4-FFF2-40B4-BE49-F238E27FC236}">
                <a16:creationId xmlns:a16="http://schemas.microsoft.com/office/drawing/2014/main" id="{A961409F-DB00-5161-5396-AB98C2328C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a:extLst>
              <a:ext uri="{FF2B5EF4-FFF2-40B4-BE49-F238E27FC236}">
                <a16:creationId xmlns:a16="http://schemas.microsoft.com/office/drawing/2014/main" id="{32C5F0DB-D25E-0B9B-FEC7-7E2BC1FEA715}"/>
              </a:ext>
            </a:extLst>
          </p:cNvPr>
          <p:cNvSpPr>
            <a:spLocks noGrp="1"/>
          </p:cNvSpPr>
          <p:nvPr>
            <p:ph type="dt" sz="half" idx="10"/>
          </p:nvPr>
        </p:nvSpPr>
        <p:spPr/>
        <p:txBody>
          <a:bodyPr/>
          <a:lstStyle/>
          <a:p>
            <a:fld id="{9620D006-4859-46C5-80F3-4C1B798F2124}" type="datetimeFigureOut">
              <a:rPr lang="he-IL" smtClean="0"/>
              <a:t>כ"ד/אייר/תשפ"ב</a:t>
            </a:fld>
            <a:endParaRPr lang="he-IL"/>
          </a:p>
        </p:txBody>
      </p:sp>
      <p:sp>
        <p:nvSpPr>
          <p:cNvPr id="6" name="מציין מיקום של כותרת תחתונה 5">
            <a:extLst>
              <a:ext uri="{FF2B5EF4-FFF2-40B4-BE49-F238E27FC236}">
                <a16:creationId xmlns:a16="http://schemas.microsoft.com/office/drawing/2014/main" id="{49CB1B7D-045F-D485-D63C-AF23798AF1E3}"/>
              </a:ext>
            </a:extLst>
          </p:cNvPr>
          <p:cNvSpPr>
            <a:spLocks noGrp="1"/>
          </p:cNvSpPr>
          <p:nvPr>
            <p:ph type="ftr" sz="quarter" idx="11"/>
          </p:nvPr>
        </p:nvSpPr>
        <p:spPr/>
        <p:txBody>
          <a:bodyPr/>
          <a:lstStyle/>
          <a:p>
            <a:endParaRPr lang="he-IL"/>
          </a:p>
        </p:txBody>
      </p:sp>
      <p:sp>
        <p:nvSpPr>
          <p:cNvPr id="7" name="מציין מיקום של מספר שקופית 6">
            <a:extLst>
              <a:ext uri="{FF2B5EF4-FFF2-40B4-BE49-F238E27FC236}">
                <a16:creationId xmlns:a16="http://schemas.microsoft.com/office/drawing/2014/main" id="{F669CA9B-B5C0-99F7-C8E7-69F6DC8F306E}"/>
              </a:ext>
            </a:extLst>
          </p:cNvPr>
          <p:cNvSpPr>
            <a:spLocks noGrp="1"/>
          </p:cNvSpPr>
          <p:nvPr>
            <p:ph type="sldNum" sz="quarter" idx="12"/>
          </p:nvPr>
        </p:nvSpPr>
        <p:spPr/>
        <p:txBody>
          <a:bodyPr/>
          <a:lstStyle/>
          <a:p>
            <a:fld id="{71E72E44-0861-41EC-81D6-DFE470A2FCA8}" type="slidenum">
              <a:rPr lang="he-IL" smtClean="0"/>
              <a:t>‹#›</a:t>
            </a:fld>
            <a:endParaRPr lang="he-IL"/>
          </a:p>
        </p:txBody>
      </p:sp>
    </p:spTree>
    <p:extLst>
      <p:ext uri="{BB962C8B-B14F-4D97-AF65-F5344CB8AC3E}">
        <p14:creationId xmlns:p14="http://schemas.microsoft.com/office/powerpoint/2010/main" val="731211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23032ECB-1ACA-4D76-0922-CEC9C11C3ABE}"/>
              </a:ext>
            </a:extLst>
          </p:cNvPr>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p>
        </p:txBody>
      </p:sp>
      <p:sp>
        <p:nvSpPr>
          <p:cNvPr id="3" name="מציין מיקום של תמונה 2">
            <a:extLst>
              <a:ext uri="{FF2B5EF4-FFF2-40B4-BE49-F238E27FC236}">
                <a16:creationId xmlns:a16="http://schemas.microsoft.com/office/drawing/2014/main" id="{53328AAA-1A28-5BA7-3D4B-367B42E19D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e-IL"/>
          </a:p>
        </p:txBody>
      </p:sp>
      <p:sp>
        <p:nvSpPr>
          <p:cNvPr id="4" name="מציין מיקום טקסט 3">
            <a:extLst>
              <a:ext uri="{FF2B5EF4-FFF2-40B4-BE49-F238E27FC236}">
                <a16:creationId xmlns:a16="http://schemas.microsoft.com/office/drawing/2014/main" id="{57074E10-F539-EA65-609D-FA6FE6D419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a:extLst>
              <a:ext uri="{FF2B5EF4-FFF2-40B4-BE49-F238E27FC236}">
                <a16:creationId xmlns:a16="http://schemas.microsoft.com/office/drawing/2014/main" id="{6B62CAA0-961D-B15C-065A-116496B8EA47}"/>
              </a:ext>
            </a:extLst>
          </p:cNvPr>
          <p:cNvSpPr>
            <a:spLocks noGrp="1"/>
          </p:cNvSpPr>
          <p:nvPr>
            <p:ph type="dt" sz="half" idx="10"/>
          </p:nvPr>
        </p:nvSpPr>
        <p:spPr/>
        <p:txBody>
          <a:bodyPr/>
          <a:lstStyle/>
          <a:p>
            <a:fld id="{9620D006-4859-46C5-80F3-4C1B798F2124}" type="datetimeFigureOut">
              <a:rPr lang="he-IL" smtClean="0"/>
              <a:t>כ"ד/אייר/תשפ"ב</a:t>
            </a:fld>
            <a:endParaRPr lang="he-IL"/>
          </a:p>
        </p:txBody>
      </p:sp>
      <p:sp>
        <p:nvSpPr>
          <p:cNvPr id="6" name="מציין מיקום של כותרת תחתונה 5">
            <a:extLst>
              <a:ext uri="{FF2B5EF4-FFF2-40B4-BE49-F238E27FC236}">
                <a16:creationId xmlns:a16="http://schemas.microsoft.com/office/drawing/2014/main" id="{5B2FF279-58C2-8ADE-70CF-A069E833DDCF}"/>
              </a:ext>
            </a:extLst>
          </p:cNvPr>
          <p:cNvSpPr>
            <a:spLocks noGrp="1"/>
          </p:cNvSpPr>
          <p:nvPr>
            <p:ph type="ftr" sz="quarter" idx="11"/>
          </p:nvPr>
        </p:nvSpPr>
        <p:spPr/>
        <p:txBody>
          <a:bodyPr/>
          <a:lstStyle/>
          <a:p>
            <a:endParaRPr lang="he-IL"/>
          </a:p>
        </p:txBody>
      </p:sp>
      <p:sp>
        <p:nvSpPr>
          <p:cNvPr id="7" name="מציין מיקום של מספר שקופית 6">
            <a:extLst>
              <a:ext uri="{FF2B5EF4-FFF2-40B4-BE49-F238E27FC236}">
                <a16:creationId xmlns:a16="http://schemas.microsoft.com/office/drawing/2014/main" id="{F18E00EC-E144-98A9-3842-FBFA0F93D55A}"/>
              </a:ext>
            </a:extLst>
          </p:cNvPr>
          <p:cNvSpPr>
            <a:spLocks noGrp="1"/>
          </p:cNvSpPr>
          <p:nvPr>
            <p:ph type="sldNum" sz="quarter" idx="12"/>
          </p:nvPr>
        </p:nvSpPr>
        <p:spPr/>
        <p:txBody>
          <a:bodyPr/>
          <a:lstStyle/>
          <a:p>
            <a:fld id="{71E72E44-0861-41EC-81D6-DFE470A2FCA8}" type="slidenum">
              <a:rPr lang="he-IL" smtClean="0"/>
              <a:t>‹#›</a:t>
            </a:fld>
            <a:endParaRPr lang="he-IL"/>
          </a:p>
        </p:txBody>
      </p:sp>
    </p:spTree>
    <p:extLst>
      <p:ext uri="{BB962C8B-B14F-4D97-AF65-F5344CB8AC3E}">
        <p14:creationId xmlns:p14="http://schemas.microsoft.com/office/powerpoint/2010/main" val="1925625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1">
            <a:extLst>
              <a:ext uri="{FF2B5EF4-FFF2-40B4-BE49-F238E27FC236}">
                <a16:creationId xmlns:a16="http://schemas.microsoft.com/office/drawing/2014/main" id="{02627F02-F95E-F39C-333A-484270BBA8A0}"/>
              </a:ext>
            </a:extLst>
          </p:cNvPr>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he-IL"/>
              <a:t>לחץ כדי לערוך סגנון כותרת של תבנית בסיס</a:t>
            </a:r>
          </a:p>
        </p:txBody>
      </p:sp>
      <p:sp>
        <p:nvSpPr>
          <p:cNvPr id="3" name="מציין מיקום טקסט 2">
            <a:extLst>
              <a:ext uri="{FF2B5EF4-FFF2-40B4-BE49-F238E27FC236}">
                <a16:creationId xmlns:a16="http://schemas.microsoft.com/office/drawing/2014/main" id="{E9D99857-69A4-49FB-B5C0-A528F3F60B2E}"/>
              </a:ext>
            </a:extLst>
          </p:cNvPr>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a:extLst>
              <a:ext uri="{FF2B5EF4-FFF2-40B4-BE49-F238E27FC236}">
                <a16:creationId xmlns:a16="http://schemas.microsoft.com/office/drawing/2014/main" id="{8715A2FA-69D2-BEEB-6D60-EB7771B8490A}"/>
              </a:ext>
            </a:extLst>
          </p:cNvPr>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9620D006-4859-46C5-80F3-4C1B798F2124}" type="datetimeFigureOut">
              <a:rPr lang="he-IL" smtClean="0"/>
              <a:t>כ"ד/אייר/תשפ"ב</a:t>
            </a:fld>
            <a:endParaRPr lang="he-IL"/>
          </a:p>
        </p:txBody>
      </p:sp>
      <p:sp>
        <p:nvSpPr>
          <p:cNvPr id="5" name="מציין מיקום של כותרת תחתונה 4">
            <a:extLst>
              <a:ext uri="{FF2B5EF4-FFF2-40B4-BE49-F238E27FC236}">
                <a16:creationId xmlns:a16="http://schemas.microsoft.com/office/drawing/2014/main" id="{03E7E173-5A48-D27B-CADE-00D9E448AF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he-IL"/>
          </a:p>
        </p:txBody>
      </p:sp>
      <p:sp>
        <p:nvSpPr>
          <p:cNvPr id="6" name="מציין מיקום של מספר שקופית 5">
            <a:extLst>
              <a:ext uri="{FF2B5EF4-FFF2-40B4-BE49-F238E27FC236}">
                <a16:creationId xmlns:a16="http://schemas.microsoft.com/office/drawing/2014/main" id="{043D8AC2-4D1C-3CCD-941B-F81D8B141B18}"/>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1E72E44-0861-41EC-81D6-DFE470A2FCA8}" type="slidenum">
              <a:rPr lang="he-IL" smtClean="0"/>
              <a:t>‹#›</a:t>
            </a:fld>
            <a:endParaRPr lang="he-IL"/>
          </a:p>
        </p:txBody>
      </p:sp>
    </p:spTree>
    <p:extLst>
      <p:ext uri="{BB962C8B-B14F-4D97-AF65-F5344CB8AC3E}">
        <p14:creationId xmlns:p14="http://schemas.microsoft.com/office/powerpoint/2010/main" val="300406222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Cketg_L6E4"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
            <a:extLst>
              <a:ext uri="{FF2B5EF4-FFF2-40B4-BE49-F238E27FC236}">
                <a16:creationId xmlns:a16="http://schemas.microsoft.com/office/drawing/2014/main" id="{0C11B5AE-E877-A954-347C-C813DAB5216E}"/>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880181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10">
            <a:extLst>
              <a:ext uri="{FF2B5EF4-FFF2-40B4-BE49-F238E27FC236}">
                <a16:creationId xmlns:a16="http://schemas.microsoft.com/office/drawing/2014/main" id="{6F106031-BAF2-2E4F-510D-6202F2BA3A9C}"/>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3096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11">
            <a:extLst>
              <a:ext uri="{FF2B5EF4-FFF2-40B4-BE49-F238E27FC236}">
                <a16:creationId xmlns:a16="http://schemas.microsoft.com/office/drawing/2014/main" id="{824A0A35-89B7-8871-8EE2-43492C2D185A}"/>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object 1022">
            <a:extLst>
              <a:ext uri="{FF2B5EF4-FFF2-40B4-BE49-F238E27FC236}">
                <a16:creationId xmlns:a16="http://schemas.microsoft.com/office/drawing/2014/main" id="{6553D8FD-7B2D-D8E7-0598-15DED18FB578}"/>
              </a:ext>
            </a:extLst>
          </p:cNvPr>
          <p:cNvSpPr/>
          <p:nvPr/>
        </p:nvSpPr>
        <p:spPr>
          <a:xfrm flipH="1">
            <a:off x="-1" y="1"/>
            <a:ext cx="2811440" cy="1610435"/>
          </a:xfrm>
          <a:custGeom>
            <a:avLst/>
            <a:gdLst/>
            <a:ahLst/>
            <a:cxnLst/>
            <a:rect l="l" t="t" r="r" b="b"/>
            <a:pathLst>
              <a:path w="6176009" h="2900680">
                <a:moveTo>
                  <a:pt x="6175927" y="0"/>
                </a:moveTo>
                <a:lnTo>
                  <a:pt x="0" y="0"/>
                </a:lnTo>
                <a:lnTo>
                  <a:pt x="907825" y="2304537"/>
                </a:lnTo>
                <a:lnTo>
                  <a:pt x="6175927" y="2900435"/>
                </a:lnTo>
                <a:lnTo>
                  <a:pt x="6175927" y="0"/>
                </a:lnTo>
                <a:close/>
              </a:path>
            </a:pathLst>
          </a:custGeom>
          <a:solidFill>
            <a:srgbClr val="111B34"/>
          </a:solidFill>
        </p:spPr>
        <p:txBody>
          <a:bodyPr wrap="square" lIns="0" tIns="0" rIns="0" bIns="0" rtlCol="0"/>
          <a:lstStyle/>
          <a:p>
            <a:endParaRPr dirty="0"/>
          </a:p>
        </p:txBody>
      </p:sp>
      <p:sp>
        <p:nvSpPr>
          <p:cNvPr id="5" name="object 1023">
            <a:extLst>
              <a:ext uri="{FF2B5EF4-FFF2-40B4-BE49-F238E27FC236}">
                <a16:creationId xmlns:a16="http://schemas.microsoft.com/office/drawing/2014/main" id="{1F8940CD-98E8-220E-DFE7-1899BE992B13}"/>
              </a:ext>
            </a:extLst>
          </p:cNvPr>
          <p:cNvSpPr txBox="1">
            <a:spLocks/>
          </p:cNvSpPr>
          <p:nvPr/>
        </p:nvSpPr>
        <p:spPr>
          <a:xfrm>
            <a:off x="0" y="287872"/>
            <a:ext cx="2470245" cy="627736"/>
          </a:xfrm>
          <a:prstGeom prst="rect">
            <a:avLst/>
          </a:prstGeom>
        </p:spPr>
        <p:txBody>
          <a:bodyPr vert="horz" wrap="square" lIns="0" tIns="12065" rIns="0" bIns="0" rtlCol="0">
            <a:sp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523875" marR="5080" indent="-511809" algn="ctr" rtl="0">
              <a:lnSpc>
                <a:spcPct val="100000"/>
              </a:lnSpc>
              <a:spcBef>
                <a:spcPts val="95"/>
              </a:spcBef>
            </a:pPr>
            <a:r>
              <a:rPr lang="en-US" sz="4000" b="1" spc="-50" dirty="0">
                <a:latin typeface="Anomalia ML Bold AAA" panose="00000800000000000000" pitchFamily="2" charset="-79"/>
                <a:cs typeface="Anomalia ML Bold AAA" panose="00000800000000000000" pitchFamily="2" charset="-79"/>
              </a:rPr>
              <a:t>Vertigo</a:t>
            </a:r>
            <a:endParaRPr lang="en-US" sz="4000" dirty="0">
              <a:latin typeface="Anomalia ML Bold AAA" panose="00000800000000000000" pitchFamily="2" charset="-79"/>
              <a:cs typeface="Anomalia ML Bold AAA" panose="00000800000000000000" pitchFamily="2" charset="-79"/>
            </a:endParaRPr>
          </a:p>
        </p:txBody>
      </p:sp>
    </p:spTree>
    <p:extLst>
      <p:ext uri="{BB962C8B-B14F-4D97-AF65-F5344CB8AC3E}">
        <p14:creationId xmlns:p14="http://schemas.microsoft.com/office/powerpoint/2010/main" val="3764555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12">
            <a:extLst>
              <a:ext uri="{FF2B5EF4-FFF2-40B4-BE49-F238E27FC236}">
                <a16:creationId xmlns:a16="http://schemas.microsoft.com/office/drawing/2014/main" id="{6394B71A-59E2-1BA9-18DD-0AC31AB5BD9B}"/>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9287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13">
            <a:extLst>
              <a:ext uri="{FF2B5EF4-FFF2-40B4-BE49-F238E27FC236}">
                <a16:creationId xmlns:a16="http://schemas.microsoft.com/office/drawing/2014/main" id="{7D38F2B5-6FDB-609B-BD08-14ECBB3EFC6B}"/>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97167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14">
            <a:extLst>
              <a:ext uri="{FF2B5EF4-FFF2-40B4-BE49-F238E27FC236}">
                <a16:creationId xmlns:a16="http://schemas.microsoft.com/office/drawing/2014/main" id="{D712FE00-6424-12E5-ED22-ABA4F5CFAFFD}"/>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215751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15">
            <a:extLst>
              <a:ext uri="{FF2B5EF4-FFF2-40B4-BE49-F238E27FC236}">
                <a16:creationId xmlns:a16="http://schemas.microsoft.com/office/drawing/2014/main" id="{6A3E1724-8F37-0AC4-B380-EF8A5F50A5F8}"/>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188734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16">
            <a:extLst>
              <a:ext uri="{FF2B5EF4-FFF2-40B4-BE49-F238E27FC236}">
                <a16:creationId xmlns:a16="http://schemas.microsoft.com/office/drawing/2014/main" id="{1F73DD28-085D-6E50-006C-0CF2DD3AC509}"/>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91646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17">
            <a:extLst>
              <a:ext uri="{FF2B5EF4-FFF2-40B4-BE49-F238E27FC236}">
                <a16:creationId xmlns:a16="http://schemas.microsoft.com/office/drawing/2014/main" id="{AE8DEB65-54E7-4332-3E12-ED780278E3E0}"/>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96920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18">
            <a:extLst>
              <a:ext uri="{FF2B5EF4-FFF2-40B4-BE49-F238E27FC236}">
                <a16:creationId xmlns:a16="http://schemas.microsoft.com/office/drawing/2014/main" id="{8850CFCA-2B77-6F25-31DA-33558086FFF9}"/>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מלבן 1">
            <a:extLst>
              <a:ext uri="{FF2B5EF4-FFF2-40B4-BE49-F238E27FC236}">
                <a16:creationId xmlns:a16="http://schemas.microsoft.com/office/drawing/2014/main" id="{EA2BDCE6-2133-8241-0315-08F6A785C44B}"/>
              </a:ext>
            </a:extLst>
          </p:cNvPr>
          <p:cNvSpPr/>
          <p:nvPr/>
        </p:nvSpPr>
        <p:spPr>
          <a:xfrm>
            <a:off x="6359858" y="2088107"/>
            <a:ext cx="1569492" cy="16240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5" name="מלבן 4">
            <a:extLst>
              <a:ext uri="{FF2B5EF4-FFF2-40B4-BE49-F238E27FC236}">
                <a16:creationId xmlns:a16="http://schemas.microsoft.com/office/drawing/2014/main" id="{03A623C1-A281-6DA0-1C34-6406BAAAE0AB}"/>
              </a:ext>
            </a:extLst>
          </p:cNvPr>
          <p:cNvSpPr/>
          <p:nvPr/>
        </p:nvSpPr>
        <p:spPr>
          <a:xfrm>
            <a:off x="4262651" y="2088107"/>
            <a:ext cx="1569492" cy="16240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731318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19">
            <a:extLst>
              <a:ext uri="{FF2B5EF4-FFF2-40B4-BE49-F238E27FC236}">
                <a16:creationId xmlns:a16="http://schemas.microsoft.com/office/drawing/2014/main" id="{73BE73A2-AA67-D62C-505B-C9619A799297}"/>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16798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2">
            <a:extLst>
              <a:ext uri="{FF2B5EF4-FFF2-40B4-BE49-F238E27FC236}">
                <a16:creationId xmlns:a16="http://schemas.microsoft.com/office/drawing/2014/main" id="{9B6B7EFD-D168-F885-0D4E-6C4CAA26A893}"/>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26466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20">
            <a:extLst>
              <a:ext uri="{FF2B5EF4-FFF2-40B4-BE49-F238E27FC236}">
                <a16:creationId xmlns:a16="http://schemas.microsoft.com/office/drawing/2014/main" id="{EDE166A3-B81A-6029-7566-AF8A8156A5E0}"/>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225461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21">
            <a:extLst>
              <a:ext uri="{FF2B5EF4-FFF2-40B4-BE49-F238E27FC236}">
                <a16:creationId xmlns:a16="http://schemas.microsoft.com/office/drawing/2014/main" id="{6CA157ED-D5ED-0B45-D227-7AC089FD07D6}"/>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046060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22">
            <a:extLst>
              <a:ext uri="{FF2B5EF4-FFF2-40B4-BE49-F238E27FC236}">
                <a16:creationId xmlns:a16="http://schemas.microsoft.com/office/drawing/2014/main" id="{77176538-BA56-0ABD-51B4-FC348ED609F6}"/>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46608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23">
            <a:extLst>
              <a:ext uri="{FF2B5EF4-FFF2-40B4-BE49-F238E27FC236}">
                <a16:creationId xmlns:a16="http://schemas.microsoft.com/office/drawing/2014/main" id="{78FAEECE-48DD-80F0-A07F-C40A86EE9596}"/>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83754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24">
            <a:extLst>
              <a:ext uri="{FF2B5EF4-FFF2-40B4-BE49-F238E27FC236}">
                <a16:creationId xmlns:a16="http://schemas.microsoft.com/office/drawing/2014/main" id="{103E7543-AA0A-7166-7E1F-5FCE00A203DC}"/>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303064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25">
            <a:extLst>
              <a:ext uri="{FF2B5EF4-FFF2-40B4-BE49-F238E27FC236}">
                <a16:creationId xmlns:a16="http://schemas.microsoft.com/office/drawing/2014/main" id="{4024B354-83C4-C746-4111-A68C6D871E24}"/>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68913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3">
            <a:hlinkClick r:id="rId3"/>
            <a:extLst>
              <a:ext uri="{FF2B5EF4-FFF2-40B4-BE49-F238E27FC236}">
                <a16:creationId xmlns:a16="http://schemas.microsoft.com/office/drawing/2014/main" id="{4964DB33-6240-66B2-9C4A-04058F4FEE74}"/>
              </a:ext>
            </a:extLst>
          </p:cNvPr>
          <p:cNvPicPr>
            <a:picLocks noGrp="1" noChangeAspect="1"/>
          </p:cNvPicPr>
          <p:nvPr isPhoto="1"/>
        </p:nvPicPr>
        <p:blipFill>
          <a:blip r:embed="rId4">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מלבן 1">
            <a:extLst>
              <a:ext uri="{FF2B5EF4-FFF2-40B4-BE49-F238E27FC236}">
                <a16:creationId xmlns:a16="http://schemas.microsoft.com/office/drawing/2014/main" id="{FB15B071-1AB3-C538-9F3F-A2BF0F5DB3E9}"/>
              </a:ext>
            </a:extLst>
          </p:cNvPr>
          <p:cNvSpPr/>
          <p:nvPr/>
        </p:nvSpPr>
        <p:spPr>
          <a:xfrm>
            <a:off x="5349922" y="2402006"/>
            <a:ext cx="1815153" cy="19243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3544160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4">
            <a:extLst>
              <a:ext uri="{FF2B5EF4-FFF2-40B4-BE49-F238E27FC236}">
                <a16:creationId xmlns:a16="http://schemas.microsoft.com/office/drawing/2014/main" id="{468329A7-0DD0-C7B5-4100-7A4A8E48F3DE}"/>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75674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5">
            <a:extLst>
              <a:ext uri="{FF2B5EF4-FFF2-40B4-BE49-F238E27FC236}">
                <a16:creationId xmlns:a16="http://schemas.microsoft.com/office/drawing/2014/main" id="{F5787E3B-EFF0-49A0-BA4F-EFDBBD48BABA}"/>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60746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6">
            <a:extLst>
              <a:ext uri="{FF2B5EF4-FFF2-40B4-BE49-F238E27FC236}">
                <a16:creationId xmlns:a16="http://schemas.microsoft.com/office/drawing/2014/main" id="{6A7BEE12-67CC-B353-A44A-1CB3A3E86E6A}"/>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70018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7">
            <a:extLst>
              <a:ext uri="{FF2B5EF4-FFF2-40B4-BE49-F238E27FC236}">
                <a16:creationId xmlns:a16="http://schemas.microsoft.com/office/drawing/2014/main" id="{2644F6EA-0798-99CF-28C6-435CC6AC6B7D}"/>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93225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8">
            <a:extLst>
              <a:ext uri="{FF2B5EF4-FFF2-40B4-BE49-F238E27FC236}">
                <a16:creationId xmlns:a16="http://schemas.microsoft.com/office/drawing/2014/main" id="{6CCBCC96-8281-3C0D-80A9-6409618631C2}"/>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00212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descr="עיניים ערבית-9">
            <a:extLst>
              <a:ext uri="{FF2B5EF4-FFF2-40B4-BE49-F238E27FC236}">
                <a16:creationId xmlns:a16="http://schemas.microsoft.com/office/drawing/2014/main" id="{7748ED01-0074-1593-0402-109CCD2415F0}"/>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extLst>
              <a:ext uri="{FF2B5EF4-FFF2-40B4-BE49-F238E27FC236}">
                <a16:creationId xmlns:a16="http://schemas.microsoft.com/office/drawing/2014/main" id="{7E46362E-D516-A3E2-8483-06BC6424AAFF}"/>
              </a:ext>
            </a:extLst>
          </p:cNvPr>
          <p:cNvSpPr txBox="1"/>
          <p:nvPr/>
        </p:nvSpPr>
        <p:spPr>
          <a:xfrm>
            <a:off x="2999096" y="2974790"/>
            <a:ext cx="6189258" cy="369332"/>
          </a:xfrm>
          <a:prstGeom prst="rect">
            <a:avLst/>
          </a:prstGeom>
          <a:noFill/>
        </p:spPr>
        <p:txBody>
          <a:bodyPr wrap="square">
            <a:spAutoFit/>
          </a:bodyPr>
          <a:lstStyle/>
          <a:p>
            <a:r>
              <a:rPr lang="en-US" sz="1800" b="1" spc="-80" dirty="0">
                <a:solidFill>
                  <a:srgbClr val="111B32"/>
                </a:solidFill>
                <a:latin typeface="Trebuchet MS"/>
                <a:cs typeface="Trebuchet MS"/>
              </a:rPr>
              <a:t>OF</a:t>
            </a:r>
            <a:endParaRPr lang="he-IL" dirty="0"/>
          </a:p>
        </p:txBody>
      </p:sp>
      <p:sp>
        <p:nvSpPr>
          <p:cNvPr id="7" name="object 1022">
            <a:extLst>
              <a:ext uri="{FF2B5EF4-FFF2-40B4-BE49-F238E27FC236}">
                <a16:creationId xmlns:a16="http://schemas.microsoft.com/office/drawing/2014/main" id="{1FFF069C-BEAA-F69B-D150-6256F64AD3D5}"/>
              </a:ext>
            </a:extLst>
          </p:cNvPr>
          <p:cNvSpPr/>
          <p:nvPr/>
        </p:nvSpPr>
        <p:spPr>
          <a:xfrm flipH="1">
            <a:off x="-1" y="1"/>
            <a:ext cx="3357350" cy="1897038"/>
          </a:xfrm>
          <a:custGeom>
            <a:avLst/>
            <a:gdLst/>
            <a:ahLst/>
            <a:cxnLst/>
            <a:rect l="l" t="t" r="r" b="b"/>
            <a:pathLst>
              <a:path w="6176009" h="2900680">
                <a:moveTo>
                  <a:pt x="6175927" y="0"/>
                </a:moveTo>
                <a:lnTo>
                  <a:pt x="0" y="0"/>
                </a:lnTo>
                <a:lnTo>
                  <a:pt x="907825" y="2304537"/>
                </a:lnTo>
                <a:lnTo>
                  <a:pt x="6175927" y="2900435"/>
                </a:lnTo>
                <a:lnTo>
                  <a:pt x="6175927" y="0"/>
                </a:lnTo>
                <a:close/>
              </a:path>
            </a:pathLst>
          </a:custGeom>
          <a:solidFill>
            <a:srgbClr val="FFFFFF"/>
          </a:solidFill>
        </p:spPr>
        <p:txBody>
          <a:bodyPr wrap="square" lIns="0" tIns="0" rIns="0" bIns="0" rtlCol="0"/>
          <a:lstStyle/>
          <a:p>
            <a:endParaRPr dirty="0"/>
          </a:p>
        </p:txBody>
      </p:sp>
      <p:sp>
        <p:nvSpPr>
          <p:cNvPr id="8" name="object 1023">
            <a:extLst>
              <a:ext uri="{FF2B5EF4-FFF2-40B4-BE49-F238E27FC236}">
                <a16:creationId xmlns:a16="http://schemas.microsoft.com/office/drawing/2014/main" id="{925BA971-D6D8-233F-4969-F7CBA622E117}"/>
              </a:ext>
            </a:extLst>
          </p:cNvPr>
          <p:cNvSpPr txBox="1">
            <a:spLocks/>
          </p:cNvSpPr>
          <p:nvPr/>
        </p:nvSpPr>
        <p:spPr>
          <a:xfrm>
            <a:off x="0" y="69508"/>
            <a:ext cx="2999096" cy="1133002"/>
          </a:xfrm>
          <a:prstGeom prst="rect">
            <a:avLst/>
          </a:prstGeom>
        </p:spPr>
        <p:txBody>
          <a:bodyPr vert="horz" wrap="square" lIns="0" tIns="12065" rIns="0" bIns="0" rtlCol="0">
            <a:sp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523875" marR="5080" indent="-511809" algn="ctr" rtl="0">
              <a:lnSpc>
                <a:spcPct val="100000"/>
              </a:lnSpc>
              <a:spcBef>
                <a:spcPts val="95"/>
              </a:spcBef>
            </a:pPr>
            <a:r>
              <a:rPr lang="en-US" sz="3600" b="1" spc="-50" dirty="0">
                <a:solidFill>
                  <a:srgbClr val="111B32"/>
                </a:solidFill>
                <a:latin typeface="Anomalia ML Bold AAA" panose="00000800000000000000" pitchFamily="2" charset="-79"/>
                <a:cs typeface="Anomalia ML Bold AAA" panose="00000800000000000000" pitchFamily="2" charset="-79"/>
              </a:rPr>
              <a:t>Experiment</a:t>
            </a:r>
          </a:p>
          <a:p>
            <a:pPr marL="523875" marR="5080" indent="-511809" algn="ctr" rtl="0">
              <a:lnSpc>
                <a:spcPct val="100000"/>
              </a:lnSpc>
              <a:spcBef>
                <a:spcPts val="95"/>
              </a:spcBef>
            </a:pPr>
            <a:r>
              <a:rPr lang="en-US" sz="3600" b="1" spc="-50" dirty="0">
                <a:solidFill>
                  <a:srgbClr val="111B32"/>
                </a:solidFill>
                <a:latin typeface="Anomalia ML Bold AAA" panose="00000800000000000000" pitchFamily="2" charset="-79"/>
                <a:cs typeface="Anomalia ML Bold AAA" panose="00000800000000000000" pitchFamily="2" charset="-79"/>
              </a:rPr>
              <a:t>#1 spinning </a:t>
            </a:r>
            <a:endParaRPr lang="en-US" sz="3600" dirty="0">
              <a:latin typeface="Anomalia ML Bold AAA" panose="00000800000000000000" pitchFamily="2" charset="-79"/>
              <a:cs typeface="Anomalia ML Bold AAA" panose="00000800000000000000" pitchFamily="2" charset="-79"/>
            </a:endParaRPr>
          </a:p>
        </p:txBody>
      </p:sp>
    </p:spTree>
    <p:extLst>
      <p:ext uri="{BB962C8B-B14F-4D97-AF65-F5344CB8AC3E}">
        <p14:creationId xmlns:p14="http://schemas.microsoft.com/office/powerpoint/2010/main" val="1154859022"/>
      </p:ext>
    </p:extLst>
  </p:cSld>
  <p:clrMapOvr>
    <a:masterClrMapping/>
  </p:clrMapOvr>
</p:sld>
</file>

<file path=ppt/theme/theme1.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6986</Words>
  <Application>Microsoft Office PowerPoint</Application>
  <PresentationFormat>מסך רחב</PresentationFormat>
  <Paragraphs>571</Paragraphs>
  <Slides>25</Slides>
  <Notes>22</Notes>
  <HiddenSlides>0</HiddenSlides>
  <MMClips>0</MMClips>
  <ScaleCrop>false</ScaleCrop>
  <HeadingPairs>
    <vt:vector size="6" baseType="variant">
      <vt:variant>
        <vt:lpstr>גופנים בשימוש</vt:lpstr>
      </vt:variant>
      <vt:variant>
        <vt:i4>5</vt:i4>
      </vt:variant>
      <vt:variant>
        <vt:lpstr>ערכת נושא</vt:lpstr>
      </vt:variant>
      <vt:variant>
        <vt:i4>1</vt:i4>
      </vt:variant>
      <vt:variant>
        <vt:lpstr>כותרות שקופיות</vt:lpstr>
      </vt:variant>
      <vt:variant>
        <vt:i4>25</vt:i4>
      </vt:variant>
    </vt:vector>
  </HeadingPairs>
  <TitlesOfParts>
    <vt:vector size="31" baseType="lpstr">
      <vt:lpstr>Anomalia ML Bold AAA</vt:lpstr>
      <vt:lpstr>Arial</vt:lpstr>
      <vt:lpstr>Calibri</vt:lpstr>
      <vt:lpstr>Calibri Light</vt:lpstr>
      <vt:lpstr>Trebuchet MS</vt:lpstr>
      <vt:lpstr>ערכת נושא Office</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user</dc:creator>
  <cp:lastModifiedBy>מעיין הוניג</cp:lastModifiedBy>
  <cp:revision>4</cp:revision>
  <dcterms:created xsi:type="dcterms:W3CDTF">2022-05-12T09:46:27Z</dcterms:created>
  <dcterms:modified xsi:type="dcterms:W3CDTF">2022-05-25T09:08:50Z</dcterms:modified>
</cp:coreProperties>
</file>